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90" r:id="rId8"/>
    <p:sldId id="297" r:id="rId9"/>
    <p:sldId id="287" r:id="rId10"/>
    <p:sldId id="263" r:id="rId11"/>
    <p:sldId id="264" r:id="rId12"/>
    <p:sldId id="265" r:id="rId13"/>
    <p:sldId id="266" r:id="rId14"/>
    <p:sldId id="299" r:id="rId15"/>
    <p:sldId id="267" r:id="rId16"/>
    <p:sldId id="268" r:id="rId17"/>
    <p:sldId id="269" r:id="rId18"/>
    <p:sldId id="302" r:id="rId19"/>
    <p:sldId id="301" r:id="rId20"/>
    <p:sldId id="291" r:id="rId21"/>
    <p:sldId id="293" r:id="rId22"/>
    <p:sldId id="292" r:id="rId23"/>
    <p:sldId id="294" r:id="rId24"/>
    <p:sldId id="276" r:id="rId25"/>
    <p:sldId id="295" r:id="rId26"/>
    <p:sldId id="296" r:id="rId27"/>
    <p:sldId id="303" r:id="rId28"/>
    <p:sldId id="304" r:id="rId29"/>
    <p:sldId id="279" r:id="rId30"/>
    <p:sldId id="280" r:id="rId31"/>
    <p:sldId id="288" r:id="rId32"/>
    <p:sldId id="281" r:id="rId33"/>
    <p:sldId id="283" r:id="rId34"/>
    <p:sldId id="284" r:id="rId35"/>
    <p:sldId id="289" r:id="rId36"/>
    <p:sldId id="282" r:id="rId37"/>
  </p:sldIdLst>
  <p:sldSz cx="9144000" cy="6858000" type="screen4x3"/>
  <p:notesSz cx="6858000" cy="9144000"/>
  <p:embeddedFontLs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Helvetica Neue" panose="020B060402020202020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Impact" panose="020B0806030902050204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rimo" panose="020B060402020202020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4660"/>
  </p:normalViewPr>
  <p:slideViewPr>
    <p:cSldViewPr snapToGrid="0">
      <p:cViewPr>
        <p:scale>
          <a:sx n="94" d="100"/>
          <a:sy n="94" d="100"/>
        </p:scale>
        <p:origin x="-131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2464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bdaa00662_0_3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g3bdaa00662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bdaa00662_0_5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3bdaa0066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2a779694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Retail stores help to fund our residential programs!!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32a779694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/>
              <a:t>Review the Get Involved.pdf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/>
              <a:t>Encourage the audience to get involved!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Clr>
                <a:srgbClr val="000000"/>
              </a:buClr>
              <a:buSzPts val="1200"/>
              <a:buFont typeface="Arial"/>
              <a:buChar char="•"/>
              <a:defRPr sz="1200" b="1">
                <a:solidFill>
                  <a:srgbClr val="FF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Residential &amp; Community Programs </a:t>
            </a:r>
            <a:r>
              <a:rPr b="0">
                <a:solidFill>
                  <a:srgbClr val="000000"/>
                </a:solidFill>
              </a:rPr>
              <a:t>– Provide hope, love and support to participants through assisting with academic tutoring, life-skills facilitation, building community bridges, providing transportation, mentoring and building personal relationships.</a:t>
            </a:r>
          </a:p>
          <a:p>
            <a:pPr marL="285750" indent="-285750">
              <a:buClr>
                <a:srgbClr val="000000"/>
              </a:buClr>
              <a:buSzPts val="1200"/>
              <a:buFont typeface="Arial"/>
              <a:buChar char="•"/>
              <a:defRPr sz="1200" b="1">
                <a:solidFill>
                  <a:srgbClr val="FF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Serve Days</a:t>
            </a:r>
            <a:r>
              <a:rPr b="0">
                <a:solidFill>
                  <a:srgbClr val="000000"/>
                </a:solidFill>
              </a:rPr>
              <a:t>– Individuals and groups serve together in fellowship on a single day to complete major projects such as construction, painting, deep cleaning, lawn care, etc. (www.wellspringliving.org/serve)</a:t>
            </a:r>
          </a:p>
          <a:p>
            <a:pPr marL="285750" indent="-285750">
              <a:buClr>
                <a:srgbClr val="000000"/>
              </a:buClr>
              <a:buSzPts val="1200"/>
              <a:buFont typeface="Arial"/>
              <a:buChar char="•"/>
              <a:defRPr sz="1200" b="1">
                <a:solidFill>
                  <a:srgbClr val="FF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Speaker’s Bureau Advocates </a:t>
            </a:r>
            <a:r>
              <a:rPr b="0">
                <a:solidFill>
                  <a:srgbClr val="000000"/>
                </a:solidFill>
              </a:rPr>
              <a:t>– A team devoted to advocating on behalf of Wellspring Living at major speaking events, at community information tables, as well as within personal social circles and social media. </a:t>
            </a:r>
          </a:p>
          <a:p>
            <a:pPr marL="304800" indent="-304800">
              <a:buClr>
                <a:srgbClr val="000000"/>
              </a:buClr>
              <a:buSzPts val="1200"/>
              <a:buFont typeface="Arial"/>
              <a:buChar char="•"/>
              <a:defRPr sz="1200" b="1">
                <a:solidFill>
                  <a:srgbClr val="FF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Logistics and Operations Support</a:t>
            </a:r>
            <a:r>
              <a:rPr b="0">
                <a:solidFill>
                  <a:srgbClr val="000000"/>
                </a:solidFill>
              </a:rPr>
              <a:t>– Help maintain and improve the facilities that house the women and girls, or help “behind the scenes” in several departments including finance, development and HR. </a:t>
            </a:r>
          </a:p>
          <a:p>
            <a:pPr marL="304800" lvl="1" indent="-304800">
              <a:buClr>
                <a:srgbClr val="000000"/>
              </a:buClr>
              <a:buSzPts val="1200"/>
              <a:buFont typeface="Arial"/>
              <a:buChar char="•"/>
              <a:defRPr sz="1200" b="1">
                <a:solidFill>
                  <a:srgbClr val="FF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Pro Team </a:t>
            </a:r>
            <a:r>
              <a:rPr b="0">
                <a:solidFill>
                  <a:srgbClr val="000000"/>
                </a:solidFill>
              </a:rPr>
              <a:t>– Exclusive group of skilled professional &amp; seasoned amateurs who we can call on when we need experts </a:t>
            </a:r>
          </a:p>
          <a:p>
            <a:pPr marL="285750" indent="-285750">
              <a:buClr>
                <a:srgbClr val="000000"/>
              </a:buClr>
              <a:buSzPts val="1200"/>
              <a:buFont typeface="Arial"/>
              <a:buChar char="•"/>
              <a:defRPr sz="1200" b="1">
                <a:solidFill>
                  <a:srgbClr val="FF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Annual Fundraising Events </a:t>
            </a:r>
            <a:r>
              <a:rPr b="0">
                <a:solidFill>
                  <a:srgbClr val="000000"/>
                </a:solidFill>
              </a:rPr>
              <a:t>– Assist staff with event planning, on-site event activities, helping manage event-related data, or being a “megaphone” to help spread the word. </a:t>
            </a:r>
          </a:p>
          <a:p>
            <a:pPr marL="285750" indent="-285750">
              <a:buClr>
                <a:srgbClr val="000000"/>
              </a:buClr>
              <a:buSzPts val="1200"/>
              <a:buFont typeface="Arial"/>
              <a:buChar char="•"/>
              <a:defRPr sz="1200" b="1">
                <a:solidFill>
                  <a:srgbClr val="FF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Retail Stores </a:t>
            </a:r>
            <a:r>
              <a:rPr b="0">
                <a:solidFill>
                  <a:srgbClr val="000000"/>
                </a:solidFill>
              </a:rPr>
              <a:t>– Educate community members about DMST while assisting with day-to-day store operations and functions.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Human trafficking is a form of modern-day slavery.</a:t>
            </a:r>
            <a:endParaRPr b="1"/>
          </a:p>
          <a:p>
            <a:pPr>
              <a:defRPr sz="1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t>DMST is Domestic Minor Sex Trafficking</a:t>
            </a:r>
            <a:r>
              <a:rPr b="0"/>
              <a:t>. This occurs when minors are forced, coerced or otherwise involved in the commercial sex industry. 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Despite how it may sound, trafficking does not require movement. A minor can be trafficked anywhere at any time and doesn’t even have to be moved beyond the boundaries of their own home to be a victim.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  <a:p>
            <a:pPr>
              <a:defRPr sz="1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CSEC is the Commercial Sexual Exploitation of Children</a:t>
            </a:r>
            <a:r>
              <a:rPr b="0"/>
              <a:t>. This refers to a range of crimes and activities involving the sexual abuse or exploitation of a child for the financial benefit of any person or in exchange for anything of value (including monetary and non-monetary benefits) given or received by any person. 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Under U.S. federal law, any person under the age of 18 induced into commercial sex, is a </a:t>
            </a:r>
            <a:r>
              <a:rPr u="sng"/>
              <a:t>victim</a:t>
            </a:r>
            <a:r>
              <a:t> of sex trafficking — regardless of whether or not the trafficker used force, fraud, or coercion.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While trafficking spans all demographics, there are some circumstances or vulnerabilities that  lead to a higher susceptibility to victimization and exploitation. </a:t>
            </a:r>
          </a:p>
          <a:p>
            <a:pPr marL="228600" indent="-228600"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/>
              <a:t>FOR EXAMPLE: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Homelessness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Substance abuse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Chronic runaways 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Victims of domestic violence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Victims of sexual assault</a:t>
            </a:r>
            <a:endParaRPr b="1"/>
          </a:p>
          <a:p>
            <a:pPr marL="228600" indent="-228600">
              <a:defRPr sz="120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t>OTHER TRAITS OF VICTIMS TO LOOK OUT FOR INCLUDE: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Special marks, tattoos, or branding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 significantly older boyfriend/girlfriend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Multiple delinquent charges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New clothes, jewelry, or phone that cannot be accounted for</a:t>
            </a:r>
          </a:p>
          <a:p>
            <a:pPr marL="228600" indent="-228600">
              <a:buSzPts val="1200"/>
              <a:buChar char="•"/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Sudden change in appearance or behavior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The situations that sex trafficking victims face vary dramatically. 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Many victims become romantically involved with someone who then forces or manipulates them into prostitution. 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Others are lured in with false promises of a job, such as modeling or dancing. Some are forced to sell sex by their parents or other family members. 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They may be involved in a trafficking situation for a few days or weeks, or may remain in the same trafficking situation for years.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9" name="Shape 3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As mentioned earlier runaways are identified as vulnerable populations and of the roughly 25,000 kids who run away annually, 1 in 6 are like to become sex trafficking victims. Of those 88% were in the care of social services when they went missing.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In terms of vulnerability, the primary factor is age. The average age of the exploited child is 14 years old, with an estimated 200-300,000 at risk each year in the United States.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Atlanta maintains one of the largest underground sex economies, with more than 100 girls being exploited an average of 3 times per night.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As you can imagine, trafficking causes enormous short-term and long-term adverse consequences for the survivors and this is why the work we do at Wellspring Living is so important.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8bfdcd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2c8bfdcd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c8bfdcd94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2a779694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32a779694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32a779694d_0_3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slides for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5AEBD08-7D84-0242-B3EE-176227D714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4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bdaa00662_0_4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3bdaa00662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bde7271a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3bde7271a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3bde7271a8_0_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2a779694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32a779694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2a779694d_0_2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d78d96f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3d78d96f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d78d96f3e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d78d96f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3d78d96f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d78d96f3e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319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d78d96f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3d78d96f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d78d96f3e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7227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d78d96f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3d78d96f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d78d96f3e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7227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bde7271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3bde7271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8e43698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2c8e43698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c8e436980_0_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We are devoted to safeguarding and empowering domestic sex trafficking victims and those at risk to develop the courage to move forward and the confidence to succeed. 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To that end, we provide: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Comprehensive services that balance education, therapy, life skills and career readiness. </a:t>
            </a:r>
          </a:p>
          <a:p>
            <a:pPr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Along with a customized plan of care for each participant helps to balance services and measure progress.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bdaa00662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" name="Google Shape;245;g3bdaa0066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bdaa00662_0_1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g3bdaa00662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bdaa00662_0_2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3bdaa00662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405688" y="2187575"/>
            <a:ext cx="6632575" cy="287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568449" y="-617536"/>
            <a:ext cx="6632575" cy="848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926" y="6404267"/>
            <a:ext cx="263893" cy="2691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73370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926" y="6404267"/>
            <a:ext cx="263893" cy="2691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237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5628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457200" y="2746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8422857" y="6404312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722312" y="4406901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639764" y="1812925"/>
            <a:ext cx="5684700" cy="51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2"/>
          </p:nvPr>
        </p:nvSpPr>
        <p:spPr>
          <a:xfrm>
            <a:off x="6477000" y="1812925"/>
            <a:ext cx="5684700" cy="51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2"/>
          </p:nvPr>
        </p:nvSpPr>
        <p:spPr>
          <a:xfrm>
            <a:off x="457198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2"/>
          </p:nvPr>
        </p:nvSpPr>
        <p:spPr>
          <a:xfrm>
            <a:off x="457198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 rot="5400000">
            <a:off x="7405639" y="2187649"/>
            <a:ext cx="6632700" cy="28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1"/>
          </p:nvPr>
        </p:nvSpPr>
        <p:spPr>
          <a:xfrm rot="5400000">
            <a:off x="1568361" y="-617500"/>
            <a:ext cx="6632700" cy="84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2"/>
          </p:nvPr>
        </p:nvSpPr>
        <p:spPr>
          <a:xfrm>
            <a:off x="4645023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body" idx="2"/>
          </p:nvPr>
        </p:nvSpPr>
        <p:spPr>
          <a:xfrm>
            <a:off x="457198" y="1435099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35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7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sldNum" idx="12"/>
          </p:nvPr>
        </p:nvSpPr>
        <p:spPr>
          <a:xfrm>
            <a:off x="8422878" y="640424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907" y="6404337"/>
            <a:ext cx="263892" cy="2691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66797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2312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639764" y="1812925"/>
            <a:ext cx="5684836" cy="5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477000" y="1812925"/>
            <a:ext cx="5684836" cy="5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49" marR="0" lvl="1" indent="-126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98" marR="0" lvl="2" indent="-125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448" marR="0" lvl="3" indent="-125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596" marR="0" lvl="4" indent="-12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746" marR="0" lvl="5" indent="-124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895" marR="0" lvl="6" indent="-12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044" marR="0" lvl="7" indent="-12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193" marR="0" lvl="8" indent="-122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85" r:id="rId11"/>
    <p:sldLayoutId id="2147483687" r:id="rId12"/>
    <p:sldLayoutId id="214748368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422859" y="64043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6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volunteers@wellspringliving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srichardson@wellspringliving.or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ban.org/research/publication/estimating-size-and-structure-underground-commercial-sex-economy-eight-major-us-citie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springliving.org/speaker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events@wellspringliving.or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8" descr="redBG_shutterstock_1079762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6" descr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6"/>
          <p:cNvSpPr txBox="1"/>
          <p:nvPr/>
        </p:nvSpPr>
        <p:spPr>
          <a:xfrm>
            <a:off x="503240" y="2849840"/>
            <a:ext cx="8137500" cy="3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r>
              <a:rPr lang="en-US" sz="18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-2018,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served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women through WRP by providing: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SAFE RESIDENTIAL ENVIRONMENT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COMPREHENSIVE TRAUMA INFORMED STABILIZING CARE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THERAPY:  INDIVIDUAL, GROUP, AND FAMILY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MANAGEMENT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LIFE SKILLS DEVELOPMENT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SERVICE ENGAGEMENT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CAREER READINESS THROUGH THE WOMEN’S ACADEMY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participant stays up to 18 months </a:t>
            </a:r>
            <a:endParaRPr dirty="0"/>
          </a:p>
        </p:txBody>
      </p:sp>
      <p:pic>
        <p:nvPicPr>
          <p:cNvPr id="260" name="Google Shape;260;p46" descr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7645" y="6156488"/>
            <a:ext cx="338421" cy="32022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6"/>
          <p:cNvSpPr txBox="1"/>
          <p:nvPr/>
        </p:nvSpPr>
        <p:spPr>
          <a:xfrm>
            <a:off x="6216775" y="6247145"/>
            <a:ext cx="25320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RESIDENTIAL CARE</a:t>
            </a:r>
            <a:endParaRPr dirty="0"/>
          </a:p>
        </p:txBody>
      </p:sp>
      <p:sp>
        <p:nvSpPr>
          <p:cNvPr id="263" name="Google Shape;263;p46"/>
          <p:cNvSpPr/>
          <p:nvPr/>
        </p:nvSpPr>
        <p:spPr>
          <a:xfrm>
            <a:off x="5264496" y="281197"/>
            <a:ext cx="3577500" cy="2249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A7A7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Helvetica Neue"/>
              <a:buNone/>
            </a:pPr>
            <a:endParaRPr sz="1800" b="1" i="0" u="none" strike="noStrike" cap="none" dirty="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" name="Shape 231"/>
          <p:cNvGrpSpPr/>
          <p:nvPr/>
        </p:nvGrpSpPr>
        <p:grpSpPr>
          <a:xfrm>
            <a:off x="5264495" y="281197"/>
            <a:ext cx="3577509" cy="2249706"/>
            <a:chOff x="-1" y="0"/>
            <a:chExt cx="3577508" cy="2249705"/>
          </a:xfrm>
        </p:grpSpPr>
        <p:sp>
          <p:nvSpPr>
            <p:cNvPr id="10" name="Shape 232"/>
            <p:cNvSpPr/>
            <p:nvPr/>
          </p:nvSpPr>
          <p:spPr>
            <a:xfrm>
              <a:off x="-1" y="0"/>
              <a:ext cx="3577508" cy="2249705"/>
            </a:xfrm>
            <a:prstGeom prst="rect">
              <a:avLst/>
            </a:prstGeom>
            <a:solidFill>
              <a:srgbClr val="EFEFEF"/>
            </a:solidFill>
            <a:ln w="9525" cap="flat">
              <a:solidFill>
                <a:srgbClr val="A7A7A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1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1" name="Shape 233"/>
            <p:cNvSpPr txBox="1"/>
            <p:nvPr/>
          </p:nvSpPr>
          <p:spPr>
            <a:xfrm>
              <a:off x="-1" y="201539"/>
              <a:ext cx="3577508" cy="1846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/>
            <a:p>
              <a:pPr algn="ctr">
                <a:defRPr sz="1800" b="1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95% of participants remain substance free</a:t>
              </a:r>
            </a:p>
            <a:p>
              <a:pPr algn="ctr"/>
              <a:endParaRPr sz="1800" b="1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algn="ctr">
                <a:defRPr sz="1800" b="1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en-US" dirty="0" smtClean="0"/>
                <a:t>96% of participants demonstrate growing self-confidence and self-worth</a:t>
              </a:r>
              <a:endParaRPr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7" descr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7"/>
          <p:cNvSpPr txBox="1"/>
          <p:nvPr/>
        </p:nvSpPr>
        <p:spPr>
          <a:xfrm>
            <a:off x="540408" y="2815628"/>
            <a:ext cx="8137500" cy="22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Since opening in March, this program has served 7 young women.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lang="en-US" sz="1800" b="1" i="0" u="none" strike="noStrike" cap="none" dirty="0" smtClea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Requirements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participate: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BETWEEN AGE 18-21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COMMITTED TO LIVING A CLEAN AND SOBER LIFESTYLE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WILLING TO PARTICIPATE IN PROGRAMMING, THERAPY, EDUCATION, LIFE SKILLS AND CAREER-READINESS TRAINING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MUST ENTER VOLUNTARILY AND BE READY TO ENGAGE IN HEALTHY COMMUNITY PROGRAMMING</a:t>
            </a:r>
            <a:endParaRPr dirty="0"/>
          </a:p>
        </p:txBody>
      </p:sp>
      <p:pic>
        <p:nvPicPr>
          <p:cNvPr id="271" name="Google Shape;271;p47" descr="Shape 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408" y="6052577"/>
            <a:ext cx="1262475" cy="43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7" descr="Shape 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7645" y="6156488"/>
            <a:ext cx="338421" cy="32022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7"/>
          <p:cNvSpPr txBox="1"/>
          <p:nvPr/>
        </p:nvSpPr>
        <p:spPr>
          <a:xfrm>
            <a:off x="6216775" y="6247145"/>
            <a:ext cx="25320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RESIDENTIAL CARE</a:t>
            </a:r>
            <a:endParaRPr dirty="0"/>
          </a:p>
        </p:txBody>
      </p:sp>
      <p:grpSp>
        <p:nvGrpSpPr>
          <p:cNvPr id="274" name="Google Shape;274;p47"/>
          <p:cNvGrpSpPr/>
          <p:nvPr/>
        </p:nvGrpSpPr>
        <p:grpSpPr>
          <a:xfrm>
            <a:off x="5264496" y="281197"/>
            <a:ext cx="3577500" cy="1893043"/>
            <a:chOff x="-1" y="-1"/>
            <a:chExt cx="3577500" cy="2249700"/>
          </a:xfrm>
        </p:grpSpPr>
        <p:sp>
          <p:nvSpPr>
            <p:cNvPr id="275" name="Google Shape;275;p47"/>
            <p:cNvSpPr/>
            <p:nvPr/>
          </p:nvSpPr>
          <p:spPr>
            <a:xfrm>
              <a:off x="-1" y="-1"/>
              <a:ext cx="3577500" cy="2249700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A7A7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00"/>
                <a:buFont typeface="Helvetica Neue"/>
                <a:buNone/>
              </a:pPr>
              <a:endParaRPr sz="1800" b="1" i="0" u="none" strike="noStrike" cap="none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6" name="Google Shape;276;p47"/>
            <p:cNvSpPr txBox="1"/>
            <p:nvPr/>
          </p:nvSpPr>
          <p:spPr>
            <a:xfrm>
              <a:off x="-1" y="452540"/>
              <a:ext cx="3577500" cy="13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00"/>
                <a:buFont typeface="Helvetica Neue"/>
                <a:buNone/>
              </a:pPr>
              <a:r>
                <a:rPr lang="en-US" sz="1800" i="1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“I thought no one would accept me, but I quickly found out that I was in a very loving and accepting environment. I am lucky to have great support”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00"/>
                <a:buFont typeface="Helvetica Neue"/>
                <a:buNone/>
              </a:pPr>
              <a:r>
                <a:rPr lang="en-US" sz="1800" i="1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– WRP-S Participant</a:t>
              </a:r>
              <a:endParaRPr i="1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8" descr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 txBox="1"/>
          <p:nvPr/>
        </p:nvSpPr>
        <p:spPr>
          <a:xfrm>
            <a:off x="503242" y="2265525"/>
            <a:ext cx="8137500" cy="41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Engaging strategic corporate, civic, and nonprofit partners to deliver: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 AND GROUP THERAPY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MANAGEMENT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MICROSOFT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OFFICE CERTIFICATION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PROFESSIONAL CAREER DEVELOPMENT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LIFE SKILLS DEVELOPMENT </a:t>
            </a:r>
            <a:endParaRPr lang="en-US" sz="1600" b="0" i="0" u="none" strike="noStrike" cap="none" dirty="0" smtClea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weeks of GED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</a:t>
            </a:r>
            <a:endParaRPr sz="18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weeks career training with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12+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weeks paid apprenticeship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2017-2018,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served </a:t>
            </a:r>
            <a:r>
              <a:rPr lang="en-US" sz="18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106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women through the Women’s Academy. </a:t>
            </a:r>
            <a:endParaRPr dirty="0"/>
          </a:p>
        </p:txBody>
      </p:sp>
      <p:sp>
        <p:nvSpPr>
          <p:cNvPr id="283" name="Google Shape;283;p48"/>
          <p:cNvSpPr txBox="1"/>
          <p:nvPr/>
        </p:nvSpPr>
        <p:spPr>
          <a:xfrm>
            <a:off x="4769556" y="6247145"/>
            <a:ext cx="32832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COMMUNITY-BASED PROGRAMS</a:t>
            </a:r>
            <a:endParaRPr dirty="0"/>
          </a:p>
        </p:txBody>
      </p:sp>
      <p:pic>
        <p:nvPicPr>
          <p:cNvPr id="284" name="Google Shape;284;p48" descr="Shape 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3720" y="6180006"/>
            <a:ext cx="475932" cy="328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48"/>
          <p:cNvGrpSpPr/>
          <p:nvPr/>
        </p:nvGrpSpPr>
        <p:grpSpPr>
          <a:xfrm>
            <a:off x="4076848" y="113722"/>
            <a:ext cx="4668600" cy="1866000"/>
            <a:chOff x="-1" y="0"/>
            <a:chExt cx="4668600" cy="1866000"/>
          </a:xfrm>
        </p:grpSpPr>
        <p:sp>
          <p:nvSpPr>
            <p:cNvPr id="286" name="Google Shape;286;p48"/>
            <p:cNvSpPr/>
            <p:nvPr/>
          </p:nvSpPr>
          <p:spPr>
            <a:xfrm>
              <a:off x="-1" y="42477"/>
              <a:ext cx="4668600" cy="1781100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endParaRPr sz="1600" b="1" i="0" u="none" strike="noStrike" cap="none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7" name="Google Shape;287;p48"/>
            <p:cNvSpPr txBox="1"/>
            <p:nvPr/>
          </p:nvSpPr>
          <p:spPr>
            <a:xfrm>
              <a:off x="-1" y="0"/>
              <a:ext cx="4668600" cy="18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100% of graduates are employe</a:t>
              </a:r>
              <a:r>
                <a:rPr lang="en-US" sz="1600" b="1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 full-time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endParaRPr sz="1600" b="1" i="0" u="none" strike="noStrike" cap="none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r>
                <a:rPr lang="en-US" sz="1600" i="1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“The once non-existent bridge from hopeless to hopeful is finally here, and I am crossing it”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r>
                <a:rPr lang="en-US" sz="1600" i="1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– Women’s Academy graduate</a:t>
              </a:r>
              <a:endParaRPr i="1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g_13_ya02.jpg" descr="bg_13_ya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/>
          <p:cNvSpPr/>
          <p:nvPr/>
        </p:nvSpPr>
        <p:spPr>
          <a:xfrm>
            <a:off x="248920" y="2518231"/>
            <a:ext cx="8646160" cy="348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 smtClean="0">
                <a:latin typeface="Helvetica Neue" panose="020B0604020202020204" charset="0"/>
                <a:sym typeface="Helvetica"/>
              </a:rPr>
              <a:t>School-based program </a:t>
            </a:r>
            <a:r>
              <a:rPr lang="en-US" sz="2000" dirty="0">
                <a:latin typeface="Helvetica Neue" panose="020B0604020202020204" charset="0"/>
                <a:sym typeface="Helvetica"/>
              </a:rPr>
              <a:t>providing mental health services and life-changing programming </a:t>
            </a:r>
            <a:r>
              <a:rPr lang="en-US" sz="2000" dirty="0" smtClean="0">
                <a:latin typeface="Helvetica Neue" panose="020B0604020202020204" charset="0"/>
                <a:sym typeface="Helvetica"/>
              </a:rPr>
              <a:t>(including a food pantry and clothing boutique) to </a:t>
            </a:r>
            <a:r>
              <a:rPr lang="en-US" sz="2000" dirty="0">
                <a:latin typeface="Helvetica Neue" panose="020B0604020202020204" charset="0"/>
                <a:sym typeface="Helvetica"/>
              </a:rPr>
              <a:t>strengthen the academic and life goals of students, support </a:t>
            </a:r>
            <a:r>
              <a:rPr lang="en-US" sz="2000" dirty="0" smtClean="0">
                <a:latin typeface="Helvetica Neue" panose="020B0604020202020204" charset="0"/>
                <a:sym typeface="Helvetica"/>
              </a:rPr>
              <a:t>staff, </a:t>
            </a:r>
            <a:r>
              <a:rPr lang="en-US" sz="2000" dirty="0">
                <a:latin typeface="Helvetica Neue" panose="020B0604020202020204" charset="0"/>
                <a:sym typeface="Helvetica"/>
              </a:rPr>
              <a:t>and families in Atlanta Public </a:t>
            </a:r>
            <a:r>
              <a:rPr lang="en-US" sz="2000" dirty="0" smtClean="0">
                <a:latin typeface="Helvetica Neue" panose="020B0604020202020204" charset="0"/>
                <a:sym typeface="Helvetica"/>
              </a:rPr>
              <a:t>Schools</a:t>
            </a:r>
            <a:endParaRPr lang="en-US" sz="2000" dirty="0">
              <a:latin typeface="Helvetica Neue" panose="020B0604020202020204" charset="0"/>
              <a:sym typeface="Helvetica"/>
            </a:endParaRPr>
          </a:p>
          <a:p>
            <a:pPr>
              <a:lnSpc>
                <a:spcPct val="13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 smtClean="0">
              <a:solidFill>
                <a:srgbClr val="353780"/>
              </a:solidFill>
              <a:latin typeface="Helvetica Neue" panose="020B0604020202020204" charset="0"/>
              <a:sym typeface="Helvetica"/>
            </a:endParaRPr>
          </a:p>
          <a:p>
            <a:pPr>
              <a:lnSpc>
                <a:spcPct val="13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b="1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Since opening in August 2018:</a:t>
            </a:r>
            <a:endParaRPr lang="en-US" sz="2000" b="1" dirty="0">
              <a:solidFill>
                <a:schemeClr val="tx1"/>
              </a:solidFill>
              <a:latin typeface="Helvetica Neue" panose="020B0604020202020204" charset="0"/>
              <a:sym typeface="Helvetic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b="1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30</a:t>
            </a:r>
            <a:r>
              <a:rPr lang="en-US" sz="2000" b="1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%</a:t>
            </a:r>
            <a:r>
              <a:rPr lang="en-US" sz="2000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 of youth at the school have accessed </a:t>
            </a:r>
            <a:r>
              <a:rPr lang="en-US" sz="2000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services: </a:t>
            </a:r>
          </a:p>
          <a:p>
            <a:pPr>
              <a:lnSpc>
                <a:spcPct val="13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    </a:t>
            </a:r>
            <a:r>
              <a:rPr lang="en-US" sz="2000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- </a:t>
            </a:r>
            <a:r>
              <a:rPr lang="en-US" sz="2000" b="1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80</a:t>
            </a:r>
            <a:r>
              <a:rPr lang="en-US" sz="2000" b="1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%</a:t>
            </a:r>
            <a:r>
              <a:rPr lang="en-US" sz="2000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accessed referral services for the food pantry/clothing boutique </a:t>
            </a:r>
          </a:p>
          <a:p>
            <a:pPr>
              <a:lnSpc>
                <a:spcPct val="13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b="1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    - </a:t>
            </a:r>
            <a:r>
              <a:rPr lang="en-US" sz="2000" b="1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89</a:t>
            </a:r>
            <a:r>
              <a:rPr lang="en-US" sz="2000" b="1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%</a:t>
            </a:r>
            <a:r>
              <a:rPr lang="en-US" sz="2000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accessed therapeutic </a:t>
            </a:r>
            <a:r>
              <a:rPr lang="en-US" sz="2000" dirty="0">
                <a:solidFill>
                  <a:schemeClr val="tx1"/>
                </a:solidFill>
                <a:latin typeface="Helvetica Neue" panose="020B0604020202020204" charset="0"/>
                <a:sym typeface="Helvetica"/>
              </a:rPr>
              <a:t>services</a:t>
            </a:r>
          </a:p>
        </p:txBody>
      </p:sp>
      <p:grpSp>
        <p:nvGrpSpPr>
          <p:cNvPr id="8" name="Google Shape;285;p48"/>
          <p:cNvGrpSpPr/>
          <p:nvPr/>
        </p:nvGrpSpPr>
        <p:grpSpPr>
          <a:xfrm>
            <a:off x="4076848" y="156199"/>
            <a:ext cx="4668600" cy="1866000"/>
            <a:chOff x="-1" y="0"/>
            <a:chExt cx="4668600" cy="1866000"/>
          </a:xfrm>
        </p:grpSpPr>
        <p:sp>
          <p:nvSpPr>
            <p:cNvPr id="9" name="Google Shape;286;p48"/>
            <p:cNvSpPr/>
            <p:nvPr/>
          </p:nvSpPr>
          <p:spPr>
            <a:xfrm>
              <a:off x="-1" y="42477"/>
              <a:ext cx="4668600" cy="1781100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endParaRPr sz="1600" b="1" i="0" u="none" strike="noStrike" cap="none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Google Shape;287;p48"/>
            <p:cNvSpPr txBox="1"/>
            <p:nvPr/>
          </p:nvSpPr>
          <p:spPr>
            <a:xfrm>
              <a:off x="-1" y="0"/>
              <a:ext cx="4668600" cy="186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100% of Alonzo </a:t>
              </a:r>
              <a:r>
                <a:rPr lang="en-US" sz="1600" b="1" i="0" u="none" strike="noStrike" cap="none" dirty="0" err="1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Crim</a:t>
              </a:r>
              <a:r>
                <a:rPr lang="en-US" sz="1600" b="1" i="0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High School students receive free or reduced lunch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endParaRPr sz="1600" b="1" i="0" u="none" strike="noStrike" cap="none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Helvetica Neue"/>
                <a:buNone/>
              </a:pPr>
              <a:r>
                <a:rPr lang="en-US" sz="1600" b="1" i="0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90% of students live under the poverty level and have experienced some form of childhood trauma and food insecurity</a:t>
              </a:r>
              <a:endParaRPr dirty="0"/>
            </a:p>
          </p:txBody>
        </p:sp>
      </p:grpSp>
      <p:pic>
        <p:nvPicPr>
          <p:cNvPr id="11" name="Google Shape;284;p48" descr="Shape 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3720" y="6180006"/>
            <a:ext cx="475932" cy="3281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3;p48"/>
          <p:cNvSpPr txBox="1"/>
          <p:nvPr/>
        </p:nvSpPr>
        <p:spPr>
          <a:xfrm>
            <a:off x="4769556" y="6247145"/>
            <a:ext cx="32832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COMMUNITY-BASED PROGRAMS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859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9" descr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9" descr="Shape 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0853" y="1934360"/>
            <a:ext cx="6711127" cy="44647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49"/>
          <p:cNvGrpSpPr/>
          <p:nvPr/>
        </p:nvGrpSpPr>
        <p:grpSpPr>
          <a:xfrm>
            <a:off x="171772" y="5414250"/>
            <a:ext cx="3780600" cy="1293900"/>
            <a:chOff x="-1" y="0"/>
            <a:chExt cx="3780600" cy="1293900"/>
          </a:xfrm>
        </p:grpSpPr>
        <p:sp>
          <p:nvSpPr>
            <p:cNvPr id="295" name="Google Shape;295;p49"/>
            <p:cNvSpPr/>
            <p:nvPr/>
          </p:nvSpPr>
          <p:spPr>
            <a:xfrm>
              <a:off x="-1" y="6524"/>
              <a:ext cx="3780600" cy="1281000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6" name="Google Shape;296;p49"/>
            <p:cNvSpPr txBox="1"/>
            <p:nvPr/>
          </p:nvSpPr>
          <p:spPr>
            <a:xfrm>
              <a:off x="-1" y="0"/>
              <a:ext cx="3780600" cy="12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rPr lang="en-US" sz="1800" b="0" i="1" u="none" strike="noStrike" cap="none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Equipping organizations with the tools they need to succeed to create sustainable programming for survivors of exploitation</a:t>
              </a:r>
              <a:endParaRPr dirty="0"/>
            </a:p>
          </p:txBody>
        </p:sp>
      </p:grpSp>
      <p:sp>
        <p:nvSpPr>
          <p:cNvPr id="297" name="Google Shape;297;p49"/>
          <p:cNvSpPr txBox="1"/>
          <p:nvPr/>
        </p:nvSpPr>
        <p:spPr>
          <a:xfrm>
            <a:off x="5420800" y="6295575"/>
            <a:ext cx="360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 38 organizations mentored 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375" y="1700775"/>
            <a:ext cx="2219425" cy="22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0" descr="wl-red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75" y="0"/>
            <a:ext cx="9159575" cy="1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0"/>
          <p:cNvSpPr txBox="1"/>
          <p:nvPr/>
        </p:nvSpPr>
        <p:spPr>
          <a:xfrm>
            <a:off x="720350" y="208438"/>
            <a:ext cx="7509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Wellspring Treasures</a:t>
            </a:r>
            <a:endParaRPr sz="48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5" name="Google Shape;30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0375" y="1719938"/>
            <a:ext cx="2034175" cy="218108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0"/>
          <p:cNvSpPr txBox="1"/>
          <p:nvPr/>
        </p:nvSpPr>
        <p:spPr>
          <a:xfrm>
            <a:off x="306062" y="4160050"/>
            <a:ext cx="42228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Peachtree City Treasures</a:t>
            </a:r>
            <a:endParaRPr sz="1800" b="1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116 Peachtree City East Shopping Ctr.</a:t>
            </a:r>
            <a:endParaRPr sz="1800" dirty="0"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Peachtree City, GA 30269</a:t>
            </a:r>
            <a:endParaRPr sz="1800" dirty="0"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Mon - Sat: 10AM - 6PM</a:t>
            </a:r>
            <a:endParaRPr sz="1800" dirty="0"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Donations accepted until 4PM</a:t>
            </a:r>
            <a:endParaRPr sz="1800" dirty="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07" name="Google Shape;307;p50"/>
          <p:cNvSpPr txBox="1"/>
          <p:nvPr/>
        </p:nvSpPr>
        <p:spPr>
          <a:xfrm>
            <a:off x="4390700" y="4160050"/>
            <a:ext cx="4222800" cy="13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Duluth Treasures</a:t>
            </a:r>
            <a:endParaRPr sz="1800" b="1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2785 Buford Highway, Suite 102-A</a:t>
            </a:r>
            <a:endParaRPr sz="1800" dirty="0"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Duluth, GA 30096</a:t>
            </a:r>
            <a:endParaRPr sz="1800" dirty="0"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Mon - Sat: 10AM - 6PM</a:t>
            </a:r>
            <a:endParaRPr sz="18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Donations accepted until 4PM</a:t>
            </a:r>
            <a:endParaRPr sz="18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1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51"/>
          <p:cNvSpPr txBox="1"/>
          <p:nvPr/>
        </p:nvSpPr>
        <p:spPr>
          <a:xfrm>
            <a:off x="640080" y="2063004"/>
            <a:ext cx="7752080" cy="435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VOLUNTEER (Ongoing or Serve Day) </a:t>
            </a:r>
            <a:endParaRPr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-US" sz="2000" i="0" u="none" strike="noStrike" cap="none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Website: wellspringliving.org/volunteer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Direct inquiries to </a:t>
            </a: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  <a:hlinkClick r:id="rId3"/>
              </a:rPr>
              <a:t>volunteers@wellspringliving.org</a:t>
            </a: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 </a:t>
            </a:r>
            <a:endParaRPr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 i="0" u="none" strike="noStrike" cap="none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mo"/>
              <a:buNone/>
            </a:pPr>
            <a:r>
              <a:rPr lang="en-US" sz="2000" i="0" u="none" strike="noStrike" cap="none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DONATE 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(Monetary, Items, Clothing) </a:t>
            </a:r>
            <a:endParaRPr sz="2000" i="0" u="none" strike="noStrike" cap="none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mo"/>
              <a:buNone/>
            </a:pPr>
            <a:r>
              <a:rPr lang="en-US" sz="2000" i="0" u="none" strike="noStrike" cap="none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Website: wellspringliving.org/donate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mo"/>
              <a:buNone/>
            </a:pP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Direct inquiries to </a:t>
            </a: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  <a:hlinkClick r:id="rId4"/>
              </a:rPr>
              <a:t>srichardson@wellspringliving.org</a:t>
            </a: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 </a:t>
            </a:r>
            <a:endParaRPr sz="2000" i="0" u="none" strike="noStrike" cap="none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 i="0" u="none" strike="noStrike" cap="none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ADVOCATE 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(</a:t>
            </a:r>
            <a:r>
              <a:rPr lang="en-US" sz="2000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Join our Speakers Bureau)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 </a:t>
            </a:r>
            <a:endParaRPr sz="2000" i="0" u="none" strike="noStrike" cap="none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-US" sz="2000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Website: wellspringliving.org/volunteer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r>
              <a:rPr lang="en-US" sz="2000" i="0" u="none" strike="noStrike" cap="none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Direct inquiries to </a:t>
            </a:r>
            <a:r>
              <a:rPr lang="en-US" sz="2000" i="0" u="none" strike="noStrike" cap="none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  <a:hlinkClick r:id="rId3"/>
              </a:rPr>
              <a:t>volunteers@wellspringliving.org</a:t>
            </a:r>
            <a:r>
              <a:rPr lang="en-US" sz="2000" i="0" u="none" strike="noStrike" cap="none" dirty="0" smtClean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 </a:t>
            </a:r>
            <a:endParaRPr sz="2000" i="0" u="none" strike="noStrike" cap="none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15" name="Google Shape;315;p51" descr="wl-red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800" y="0"/>
            <a:ext cx="9159575" cy="18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1"/>
          <p:cNvSpPr txBox="1"/>
          <p:nvPr/>
        </p:nvSpPr>
        <p:spPr>
          <a:xfrm>
            <a:off x="723263" y="508788"/>
            <a:ext cx="7509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Involved!</a:t>
            </a:r>
            <a:endParaRPr sz="48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part of the solution</a:t>
            </a:r>
            <a:endParaRPr sz="48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hape 220" descr="Shape 2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Shape 162" descr="Shape 162"/>
          <p:cNvPicPr>
            <a:picLocks noChangeAspect="1"/>
          </p:cNvPicPr>
          <p:nvPr/>
        </p:nvPicPr>
        <p:blipFill>
          <a:blip r:embed="rId4">
            <a:extLst/>
          </a:blip>
          <a:srcRect t="17497"/>
          <a:stretch>
            <a:fillRect/>
          </a:stretch>
        </p:blipFill>
        <p:spPr>
          <a:xfrm>
            <a:off x="0" y="1199950"/>
            <a:ext cx="9144000" cy="565805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Google Shape;304;p50"/>
          <p:cNvSpPr txBox="1"/>
          <p:nvPr/>
        </p:nvSpPr>
        <p:spPr>
          <a:xfrm>
            <a:off x="0" y="236039"/>
            <a:ext cx="9144000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115000"/>
              </a:lnSpc>
              <a:defRPr sz="32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AREAS OF VOLUNTEERISM</a:t>
            </a:r>
          </a:p>
        </p:txBody>
      </p:sp>
      <p:grpSp>
        <p:nvGrpSpPr>
          <p:cNvPr id="483" name="Diagram 3"/>
          <p:cNvGrpSpPr/>
          <p:nvPr/>
        </p:nvGrpSpPr>
        <p:grpSpPr>
          <a:xfrm>
            <a:off x="1169866" y="1457515"/>
            <a:ext cx="6726255" cy="5153627"/>
            <a:chOff x="0" y="-10922"/>
            <a:chExt cx="6726253" cy="5153626"/>
          </a:xfrm>
        </p:grpSpPr>
        <p:grpSp>
          <p:nvGrpSpPr>
            <p:cNvPr id="457" name="Group"/>
            <p:cNvGrpSpPr/>
            <p:nvPr/>
          </p:nvGrpSpPr>
          <p:grpSpPr>
            <a:xfrm>
              <a:off x="79291" y="-1"/>
              <a:ext cx="6642415" cy="592965"/>
              <a:chOff x="0" y="0"/>
              <a:chExt cx="6642414" cy="592964"/>
            </a:xfrm>
          </p:grpSpPr>
          <p:sp>
            <p:nvSpPr>
              <p:cNvPr id="455" name="Shape"/>
              <p:cNvSpPr/>
              <p:nvPr/>
            </p:nvSpPr>
            <p:spPr>
              <a:xfrm rot="10800000">
                <a:off x="0" y="-1"/>
                <a:ext cx="6642415" cy="592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636" y="0"/>
                    </a:lnTo>
                    <a:lnTo>
                      <a:pt x="21600" y="10800"/>
                    </a:lnTo>
                    <a:lnTo>
                      <a:pt x="20636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5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6" name="RESIDENTIAL &amp; COMMUNITY PROGRAMS"/>
              <p:cNvSpPr txBox="1"/>
              <p:nvPr/>
            </p:nvSpPr>
            <p:spPr>
              <a:xfrm>
                <a:off x="148241" y="59205"/>
                <a:ext cx="6494174" cy="474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RESIDENTIAL &amp; COMMUNITY PROGRAMS</a:t>
                </a:r>
              </a:p>
            </p:txBody>
          </p:sp>
        </p:grpSp>
        <p:grpSp>
          <p:nvGrpSpPr>
            <p:cNvPr id="460" name="Group"/>
            <p:cNvGrpSpPr/>
            <p:nvPr/>
          </p:nvGrpSpPr>
          <p:grpSpPr>
            <a:xfrm>
              <a:off x="79291" y="765805"/>
              <a:ext cx="6642415" cy="600366"/>
              <a:chOff x="0" y="0"/>
              <a:chExt cx="6642414" cy="600364"/>
            </a:xfrm>
          </p:grpSpPr>
          <p:sp>
            <p:nvSpPr>
              <p:cNvPr id="458" name="Shape"/>
              <p:cNvSpPr/>
              <p:nvPr/>
            </p:nvSpPr>
            <p:spPr>
              <a:xfrm rot="10800000">
                <a:off x="0" y="-1"/>
                <a:ext cx="6642415" cy="600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624" y="0"/>
                    </a:lnTo>
                    <a:lnTo>
                      <a:pt x="21600" y="10800"/>
                    </a:lnTo>
                    <a:lnTo>
                      <a:pt x="2062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5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9" name="SERVE DAYS"/>
              <p:cNvSpPr txBox="1"/>
              <p:nvPr/>
            </p:nvSpPr>
            <p:spPr>
              <a:xfrm>
                <a:off x="150091" y="62905"/>
                <a:ext cx="6492324" cy="474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SERVE DAYS</a:t>
                </a:r>
              </a:p>
            </p:txBody>
          </p:sp>
        </p:grpSp>
        <p:sp>
          <p:nvSpPr>
            <p:cNvPr id="461" name="Circle"/>
            <p:cNvSpPr/>
            <p:nvPr/>
          </p:nvSpPr>
          <p:spPr>
            <a:xfrm>
              <a:off x="0" y="-10923"/>
              <a:ext cx="579023" cy="579024"/>
            </a:xfrm>
            <a:prstGeom prst="ellipse">
              <a:avLst/>
            </a:prstGeom>
            <a:solidFill>
              <a:srgbClr val="D4E0C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grpSp>
          <p:nvGrpSpPr>
            <p:cNvPr id="464" name="Group"/>
            <p:cNvGrpSpPr/>
            <p:nvPr/>
          </p:nvGrpSpPr>
          <p:grpSpPr>
            <a:xfrm>
              <a:off x="75590" y="1539012"/>
              <a:ext cx="6649817" cy="596238"/>
              <a:chOff x="0" y="0"/>
              <a:chExt cx="6649816" cy="596236"/>
            </a:xfrm>
          </p:grpSpPr>
          <p:sp>
            <p:nvSpPr>
              <p:cNvPr id="462" name="Shape"/>
              <p:cNvSpPr/>
              <p:nvPr/>
            </p:nvSpPr>
            <p:spPr>
              <a:xfrm rot="10800000">
                <a:off x="-1" y="0"/>
                <a:ext cx="6649817" cy="596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632" y="0"/>
                    </a:lnTo>
                    <a:lnTo>
                      <a:pt x="21600" y="10800"/>
                    </a:lnTo>
                    <a:lnTo>
                      <a:pt x="20632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5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3" name="SPEAKERS BUREAU ADVOCATES"/>
              <p:cNvSpPr txBox="1"/>
              <p:nvPr/>
            </p:nvSpPr>
            <p:spPr>
              <a:xfrm>
                <a:off x="149057" y="60841"/>
                <a:ext cx="6500759" cy="4745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SPEAKERS BUREAU ADVOCATES</a:t>
                </a:r>
              </a:p>
            </p:txBody>
          </p:sp>
        </p:grpSp>
        <p:sp>
          <p:nvSpPr>
            <p:cNvPr id="465" name="Circle"/>
            <p:cNvSpPr/>
            <p:nvPr/>
          </p:nvSpPr>
          <p:spPr>
            <a:xfrm>
              <a:off x="0" y="1547619"/>
              <a:ext cx="579023" cy="579023"/>
            </a:xfrm>
            <a:prstGeom prst="ellipse">
              <a:avLst/>
            </a:prstGeom>
            <a:solidFill>
              <a:srgbClr val="CCC5D7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grpSp>
          <p:nvGrpSpPr>
            <p:cNvPr id="468" name="Group"/>
            <p:cNvGrpSpPr/>
            <p:nvPr/>
          </p:nvGrpSpPr>
          <p:grpSpPr>
            <a:xfrm>
              <a:off x="75590" y="2308090"/>
              <a:ext cx="6649817" cy="579023"/>
              <a:chOff x="0" y="0"/>
              <a:chExt cx="6649816" cy="579021"/>
            </a:xfrm>
          </p:grpSpPr>
          <p:sp>
            <p:nvSpPr>
              <p:cNvPr id="466" name="Shape"/>
              <p:cNvSpPr/>
              <p:nvPr/>
            </p:nvSpPr>
            <p:spPr>
              <a:xfrm rot="10800000">
                <a:off x="-1" y="0"/>
                <a:ext cx="6649817" cy="579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660" y="0"/>
                    </a:lnTo>
                    <a:lnTo>
                      <a:pt x="21600" y="10800"/>
                    </a:lnTo>
                    <a:lnTo>
                      <a:pt x="2066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5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67" name="LOGISTICS AND OPERATIONS SUPPORT"/>
              <p:cNvSpPr txBox="1"/>
              <p:nvPr/>
            </p:nvSpPr>
            <p:spPr>
              <a:xfrm>
                <a:off x="144755" y="52233"/>
                <a:ext cx="6505062" cy="474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LOGISTICS AND OPERATIONS SUPPORT</a:t>
                </a:r>
              </a:p>
            </p:txBody>
          </p:sp>
        </p:grpSp>
        <p:sp>
          <p:nvSpPr>
            <p:cNvPr id="469" name="Circle"/>
            <p:cNvSpPr/>
            <p:nvPr/>
          </p:nvSpPr>
          <p:spPr>
            <a:xfrm>
              <a:off x="0" y="2308090"/>
              <a:ext cx="579023" cy="579023"/>
            </a:xfrm>
            <a:prstGeom prst="ellipse">
              <a:avLst/>
            </a:prstGeom>
            <a:solidFill>
              <a:srgbClr val="C0DAE5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grpSp>
          <p:nvGrpSpPr>
            <p:cNvPr id="472" name="Group"/>
            <p:cNvGrpSpPr/>
            <p:nvPr/>
          </p:nvGrpSpPr>
          <p:grpSpPr>
            <a:xfrm>
              <a:off x="74743" y="3059954"/>
              <a:ext cx="6651511" cy="579022"/>
              <a:chOff x="0" y="0"/>
              <a:chExt cx="6651510" cy="579021"/>
            </a:xfrm>
          </p:grpSpPr>
          <p:sp>
            <p:nvSpPr>
              <p:cNvPr id="470" name="Shape"/>
              <p:cNvSpPr/>
              <p:nvPr/>
            </p:nvSpPr>
            <p:spPr>
              <a:xfrm rot="10800000">
                <a:off x="0" y="0"/>
                <a:ext cx="6651511" cy="579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660" y="0"/>
                    </a:lnTo>
                    <a:lnTo>
                      <a:pt x="21600" y="10800"/>
                    </a:lnTo>
                    <a:lnTo>
                      <a:pt x="2066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6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5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1" name="PRO TEAM"/>
              <p:cNvSpPr txBox="1"/>
              <p:nvPr/>
            </p:nvSpPr>
            <p:spPr>
              <a:xfrm>
                <a:off x="144755" y="52233"/>
                <a:ext cx="6506756" cy="474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PRO TEAM</a:t>
                </a:r>
              </a:p>
            </p:txBody>
          </p:sp>
        </p:grpSp>
        <p:sp>
          <p:nvSpPr>
            <p:cNvPr id="473" name="Circle"/>
            <p:cNvSpPr/>
            <p:nvPr/>
          </p:nvSpPr>
          <p:spPr>
            <a:xfrm>
              <a:off x="0" y="3059954"/>
              <a:ext cx="579023" cy="579023"/>
            </a:xfrm>
            <a:prstGeom prst="ellipse">
              <a:avLst/>
            </a:prstGeom>
            <a:solidFill>
              <a:srgbClr val="FBD2B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grpSp>
          <p:nvGrpSpPr>
            <p:cNvPr id="476" name="Group"/>
            <p:cNvGrpSpPr/>
            <p:nvPr/>
          </p:nvGrpSpPr>
          <p:grpSpPr>
            <a:xfrm>
              <a:off x="75590" y="3811818"/>
              <a:ext cx="6649817" cy="579023"/>
              <a:chOff x="0" y="0"/>
              <a:chExt cx="6649816" cy="579021"/>
            </a:xfrm>
          </p:grpSpPr>
          <p:sp>
            <p:nvSpPr>
              <p:cNvPr id="474" name="Shape"/>
              <p:cNvSpPr/>
              <p:nvPr/>
            </p:nvSpPr>
            <p:spPr>
              <a:xfrm rot="10800000">
                <a:off x="-1" y="0"/>
                <a:ext cx="6649817" cy="579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660" y="0"/>
                    </a:lnTo>
                    <a:lnTo>
                      <a:pt x="21600" y="10800"/>
                    </a:lnTo>
                    <a:lnTo>
                      <a:pt x="2066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5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5" name="ANNUAL FUNDRAISING EVENTS"/>
              <p:cNvSpPr txBox="1"/>
              <p:nvPr/>
            </p:nvSpPr>
            <p:spPr>
              <a:xfrm>
                <a:off x="144755" y="52233"/>
                <a:ext cx="6505062" cy="474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ANNUAL FUNDRAISING EVENTS</a:t>
                </a:r>
              </a:p>
            </p:txBody>
          </p:sp>
        </p:grpSp>
        <p:sp>
          <p:nvSpPr>
            <p:cNvPr id="477" name="Circle"/>
            <p:cNvSpPr/>
            <p:nvPr/>
          </p:nvSpPr>
          <p:spPr>
            <a:xfrm>
              <a:off x="0" y="3811818"/>
              <a:ext cx="579023" cy="579023"/>
            </a:xfrm>
            <a:prstGeom prst="ellipse">
              <a:avLst/>
            </a:prstGeom>
            <a:solidFill>
              <a:srgbClr val="E2C1C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grpSp>
          <p:nvGrpSpPr>
            <p:cNvPr id="480" name="Group"/>
            <p:cNvGrpSpPr/>
            <p:nvPr/>
          </p:nvGrpSpPr>
          <p:grpSpPr>
            <a:xfrm>
              <a:off x="75590" y="4563682"/>
              <a:ext cx="6649817" cy="579022"/>
              <a:chOff x="0" y="0"/>
              <a:chExt cx="6649816" cy="579021"/>
            </a:xfrm>
          </p:grpSpPr>
          <p:sp>
            <p:nvSpPr>
              <p:cNvPr id="478" name="Shape"/>
              <p:cNvSpPr/>
              <p:nvPr/>
            </p:nvSpPr>
            <p:spPr>
              <a:xfrm rot="10800000">
                <a:off x="-1" y="0"/>
                <a:ext cx="6649817" cy="579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0660" y="0"/>
                    </a:lnTo>
                    <a:lnTo>
                      <a:pt x="21600" y="10800"/>
                    </a:lnTo>
                    <a:lnTo>
                      <a:pt x="2066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48A5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ts val="500"/>
                  </a:spcBef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79" name="RETAIL STORES"/>
              <p:cNvSpPr txBox="1"/>
              <p:nvPr/>
            </p:nvSpPr>
            <p:spPr>
              <a:xfrm>
                <a:off x="144755" y="52233"/>
                <a:ext cx="6505062" cy="474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890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RETAIL STORES</a:t>
                </a:r>
              </a:p>
            </p:txBody>
          </p:sp>
        </p:grpSp>
        <p:sp>
          <p:nvSpPr>
            <p:cNvPr id="481" name="Circle"/>
            <p:cNvSpPr/>
            <p:nvPr/>
          </p:nvSpPr>
          <p:spPr>
            <a:xfrm>
              <a:off x="0" y="4563681"/>
              <a:ext cx="579023" cy="579024"/>
            </a:xfrm>
            <a:prstGeom prst="ellipse">
              <a:avLst/>
            </a:prstGeom>
            <a:solidFill>
              <a:srgbClr val="D4E0C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482" name="Circle"/>
            <p:cNvSpPr/>
            <p:nvPr/>
          </p:nvSpPr>
          <p:spPr>
            <a:xfrm>
              <a:off x="0" y="768971"/>
              <a:ext cx="579023" cy="579023"/>
            </a:xfrm>
            <a:prstGeom prst="ellipse">
              <a:avLst/>
            </a:prstGeom>
            <a:solidFill>
              <a:srgbClr val="E2C1C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295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8" descr="redBG_shutterstock_1079762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1;p64"/>
          <p:cNvSpPr txBox="1"/>
          <p:nvPr/>
        </p:nvSpPr>
        <p:spPr>
          <a:xfrm>
            <a:off x="1503680" y="904375"/>
            <a:ext cx="5994399" cy="1009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DMST?</a:t>
            </a:r>
            <a:endParaRPr sz="48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10774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t="3117"/>
          <a:stretch>
            <a:fillRect/>
          </a:stretch>
        </p:blipFill>
        <p:spPr>
          <a:xfrm>
            <a:off x="0" y="0"/>
            <a:ext cx="9144000" cy="592074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ectangle 21"/>
          <p:cNvSpPr txBox="1"/>
          <p:nvPr/>
        </p:nvSpPr>
        <p:spPr>
          <a:xfrm>
            <a:off x="3098798" y="784459"/>
            <a:ext cx="5246185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4000" b="1">
                <a:solidFill>
                  <a:srgbClr val="B9000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HUMAN TRAFFICKING</a:t>
            </a:r>
          </a:p>
        </p:txBody>
      </p:sp>
      <p:sp>
        <p:nvSpPr>
          <p:cNvPr id="345" name="Rectangle 1"/>
          <p:cNvSpPr txBox="1"/>
          <p:nvPr/>
        </p:nvSpPr>
        <p:spPr>
          <a:xfrm>
            <a:off x="0" y="3148150"/>
            <a:ext cx="9144000" cy="32070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2200" b="1">
                <a:solidFill>
                  <a:srgbClr val="535353"/>
                </a:solidFill>
              </a:defRPr>
            </a:pPr>
            <a:r>
              <a:rPr dirty="0"/>
              <a:t>Domestic Minor Sex Trafficking (DMST)</a:t>
            </a:r>
          </a:p>
          <a:p>
            <a:pPr algn="ctr">
              <a:defRPr sz="2200" b="1">
                <a:solidFill>
                  <a:srgbClr val="535353"/>
                </a:solidFill>
              </a:defRPr>
            </a:pPr>
            <a:r>
              <a:rPr dirty="0"/>
              <a:t>Commercial Sexual Exploitation of Children (CSEC</a:t>
            </a:r>
            <a:r>
              <a:rPr dirty="0" smtClean="0"/>
              <a:t>)</a:t>
            </a:r>
            <a:endParaRPr lang="en-US" sz="2400" dirty="0"/>
          </a:p>
          <a:p>
            <a:pPr algn="ctr">
              <a:defRPr sz="2200" b="1">
                <a:solidFill>
                  <a:srgbClr val="535353"/>
                </a:solidFill>
              </a:defRPr>
            </a:pPr>
            <a:endParaRPr sz="2400" dirty="0"/>
          </a:p>
          <a:p>
            <a:pPr algn="ctr">
              <a:defRPr sz="1800"/>
            </a:pPr>
            <a:r>
              <a:rPr dirty="0"/>
              <a:t> The exchange of a sexual act (street exploitation, pornography, cyber-based exploitation stripping, etc.) done for something of value</a:t>
            </a:r>
            <a:r>
              <a:rPr i="1" dirty="0" smtClean="0"/>
              <a:t>.</a:t>
            </a:r>
            <a:endParaRPr lang="en-US" i="1" dirty="0" smtClean="0"/>
          </a:p>
          <a:p>
            <a:pPr algn="ctr">
              <a:defRPr sz="1800"/>
            </a:pPr>
            <a:endParaRPr i="1" dirty="0"/>
          </a:p>
          <a:p>
            <a:pPr algn="ctr">
              <a:defRPr sz="1200"/>
            </a:pPr>
            <a:endParaRPr i="1" dirty="0"/>
          </a:p>
          <a:p>
            <a:pPr marL="400050" indent="-285750">
              <a:lnSpc>
                <a:spcPct val="90000"/>
              </a:lnSpc>
              <a:buClr>
                <a:srgbClr val="000000"/>
              </a:buClr>
              <a:buSzPct val="150000"/>
              <a:buFont typeface="Arial"/>
              <a:buChar char="•"/>
              <a:defRPr sz="1600"/>
            </a:pPr>
            <a:r>
              <a:rPr dirty="0"/>
              <a:t>Involves violence, threats, lies, debt bondage, and other forms of </a:t>
            </a:r>
            <a:r>
              <a:rPr u="sng" dirty="0"/>
              <a:t>coercion</a:t>
            </a:r>
            <a:r>
              <a:rPr dirty="0"/>
              <a:t> used by sex traffickers to compel adults and children to engage in commercial sex acts against their will.</a:t>
            </a:r>
          </a:p>
          <a:p>
            <a:pPr indent="114300">
              <a:lnSpc>
                <a:spcPct val="90000"/>
              </a:lnSpc>
              <a:defRPr sz="1200"/>
            </a:pPr>
            <a:endParaRPr dirty="0"/>
          </a:p>
          <a:p>
            <a:pPr marL="400050" indent="-285750">
              <a:lnSpc>
                <a:spcPct val="90000"/>
              </a:lnSpc>
              <a:buClr>
                <a:srgbClr val="000000"/>
              </a:buClr>
              <a:buSzPct val="150000"/>
              <a:buFont typeface="Arial"/>
              <a:buChar char="•"/>
              <a:defRPr sz="1600"/>
            </a:pPr>
            <a:r>
              <a:rPr dirty="0"/>
              <a:t>Under U.S. federal law, any person under the age of 18 induced into commercial sex, is a </a:t>
            </a:r>
            <a:r>
              <a:rPr u="sng" dirty="0"/>
              <a:t>victim</a:t>
            </a:r>
            <a:r>
              <a:rPr dirty="0"/>
              <a:t> of sex trafficking — regardless of whether or not the trafficker used force, fraud, or coercion.</a:t>
            </a:r>
          </a:p>
        </p:txBody>
      </p:sp>
    </p:spTree>
    <p:extLst>
      <p:ext uri="{BB962C8B-B14F-4D97-AF65-F5344CB8AC3E}">
        <p14:creationId xmlns:p14="http://schemas.microsoft.com/office/powerpoint/2010/main" val="187612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9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9581" cy="12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9"/>
          <p:cNvSpPr/>
          <p:nvPr/>
        </p:nvSpPr>
        <p:spPr>
          <a:xfrm>
            <a:off x="248918" y="1206500"/>
            <a:ext cx="8435400" cy="9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1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1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39"/>
          <p:cNvSpPr/>
          <p:nvPr/>
        </p:nvSpPr>
        <p:spPr>
          <a:xfrm>
            <a:off x="7788" y="437950"/>
            <a:ext cx="91440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lang="en-US" sz="3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 of Speakers Bureau Training </a:t>
            </a:r>
            <a:endParaRPr dirty="0"/>
          </a:p>
        </p:txBody>
      </p:sp>
      <p:sp>
        <p:nvSpPr>
          <p:cNvPr id="199" name="Google Shape;199;p3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4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During training, volunteers will develop knowledge and skills to: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Char char="●"/>
            </a:pP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Define Wellspring Living's mission &amp; vision statements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Char char="●"/>
            </a:pP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Have detailed knowledge of our programs and retail stores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Char char="●"/>
            </a:pP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Effectively convey this information to an audience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Char char="●"/>
            </a:pP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Use accurate messaging and language about DMST &amp; Wellspring Living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9144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Char char="●"/>
            </a:pPr>
            <a:r>
              <a:rPr lang="en-US" sz="2000" b="1" dirty="0">
                <a:latin typeface="Helvetica Neue" panose="020B0604020202020204" charset="0"/>
                <a:ea typeface="Arimo"/>
                <a:cs typeface="Arimo"/>
                <a:sym typeface="Arimo"/>
              </a:rPr>
              <a:t>Stats: </a:t>
            </a: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Understanding the impact of the issue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9144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Char char="●"/>
            </a:pPr>
            <a:r>
              <a:rPr lang="en-US" sz="2000" b="1" dirty="0">
                <a:latin typeface="Helvetica Neue" panose="020B0604020202020204" charset="0"/>
                <a:ea typeface="Arimo"/>
                <a:cs typeface="Arimo"/>
                <a:sym typeface="Arimo"/>
              </a:rPr>
              <a:t>Stories: </a:t>
            </a: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Who we serve and how they go through our program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914400" lvl="0" indent="-355600" algn="just" rtl="0">
              <a:spcBef>
                <a:spcPts val="0"/>
              </a:spcBef>
              <a:spcAft>
                <a:spcPts val="0"/>
              </a:spcAft>
              <a:buSzPts val="2000"/>
              <a:buFont typeface="Arimo"/>
              <a:buChar char="●"/>
            </a:pPr>
            <a:r>
              <a:rPr lang="en-US" sz="2000" b="1" dirty="0">
                <a:latin typeface="Helvetica Neue" panose="020B0604020202020204" charset="0"/>
                <a:ea typeface="Arimo"/>
                <a:cs typeface="Arimo"/>
                <a:sym typeface="Arimo"/>
              </a:rPr>
              <a:t>Engagement:</a:t>
            </a:r>
            <a:r>
              <a:rPr lang="en-US" sz="2000" dirty="0">
                <a:latin typeface="Helvetica Neue" panose="020B0604020202020204" charset="0"/>
                <a:ea typeface="Arimo"/>
                <a:cs typeface="Arimo"/>
                <a:sym typeface="Arimo"/>
              </a:rPr>
              <a:t> How the community can get involved and be part of the solution</a:t>
            </a:r>
            <a:endParaRPr sz="2000" dirty="0">
              <a:latin typeface="Helvetica Neue" panose="020B0604020202020204" charset="0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04;p50"/>
          <p:cNvSpPr txBox="1"/>
          <p:nvPr/>
        </p:nvSpPr>
        <p:spPr>
          <a:xfrm>
            <a:off x="0" y="-85271"/>
            <a:ext cx="9144000" cy="1384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115000"/>
              </a:lnSpc>
              <a:defRPr sz="32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WHO CAN BE VICTIMS OF SEX TRAFFICKING?</a:t>
            </a:r>
          </a:p>
        </p:txBody>
      </p:sp>
      <p:sp>
        <p:nvSpPr>
          <p:cNvPr id="361" name="Google Shape;340;p54"/>
          <p:cNvSpPr txBox="1"/>
          <p:nvPr/>
        </p:nvSpPr>
        <p:spPr>
          <a:xfrm>
            <a:off x="388616" y="1704881"/>
            <a:ext cx="8435400" cy="134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/>
          <a:p>
            <a:pPr marL="342900" indent="-342900">
              <a:buClr>
                <a:srgbClr val="000000"/>
              </a:buClr>
              <a:buSzPts val="2400"/>
              <a:buFont typeface="Arial"/>
              <a:buChar char="•"/>
              <a:defRPr sz="2400"/>
            </a:pPr>
            <a:r>
              <a:t>Spans </a:t>
            </a:r>
            <a:r>
              <a:rPr u="sng"/>
              <a:t>ALL</a:t>
            </a:r>
            <a:r>
              <a:t> demographics</a:t>
            </a:r>
          </a:p>
          <a:p>
            <a:pPr marL="342900" indent="-342900">
              <a:buClr>
                <a:srgbClr val="000000"/>
              </a:buClr>
              <a:buSzPts val="2400"/>
              <a:buFont typeface="Arial"/>
              <a:buChar char="•"/>
              <a:defRPr sz="2400"/>
            </a:pPr>
            <a:r>
              <a:t>Some circumstances or vulnerabilities lead to a higher susceptibility to victimization and exploitation</a:t>
            </a:r>
          </a:p>
        </p:txBody>
      </p:sp>
      <p:sp>
        <p:nvSpPr>
          <p:cNvPr id="362" name="Google Shape;338;p54"/>
          <p:cNvSpPr txBox="1"/>
          <p:nvPr/>
        </p:nvSpPr>
        <p:spPr>
          <a:xfrm>
            <a:off x="863600" y="4500738"/>
            <a:ext cx="6267996" cy="51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2400" b="1">
                <a:solidFill>
                  <a:srgbClr val="535353"/>
                </a:solidFill>
              </a:defRPr>
            </a:lvl1pPr>
          </a:lstStyle>
          <a:p>
            <a:r>
              <a:t>SEXUAL ASSAULT | DOMESTIC VIOLENCE</a:t>
            </a:r>
          </a:p>
        </p:txBody>
      </p:sp>
      <p:sp>
        <p:nvSpPr>
          <p:cNvPr id="363" name="Google Shape;339;p54"/>
          <p:cNvSpPr txBox="1"/>
          <p:nvPr/>
        </p:nvSpPr>
        <p:spPr>
          <a:xfrm>
            <a:off x="831781" y="3486648"/>
            <a:ext cx="6267997" cy="51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535353"/>
                </a:solidFill>
              </a:defRPr>
            </a:lvl1pPr>
          </a:lstStyle>
          <a:p>
            <a:r>
              <a:t>HISTORY OF RUNNING AWAY</a:t>
            </a:r>
          </a:p>
        </p:txBody>
      </p:sp>
      <p:pic>
        <p:nvPicPr>
          <p:cNvPr id="364" name="Picture 19" descr="Picture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1611" y="4261131"/>
            <a:ext cx="915366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5153" y="3345638"/>
            <a:ext cx="866616" cy="82296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traight Connector 23"/>
          <p:cNvSpPr/>
          <p:nvPr/>
        </p:nvSpPr>
        <p:spPr>
          <a:xfrm>
            <a:off x="0" y="5207003"/>
            <a:ext cx="9144000" cy="1"/>
          </a:xfrm>
          <a:prstGeom prst="line">
            <a:avLst/>
          </a:prstGeom>
          <a:ln w="57150">
            <a:solidFill>
              <a:srgbClr val="A6A6A6">
                <a:alpha val="56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7" name="Straight Connector 27"/>
          <p:cNvSpPr/>
          <p:nvPr/>
        </p:nvSpPr>
        <p:spPr>
          <a:xfrm>
            <a:off x="0" y="6391092"/>
            <a:ext cx="9144000" cy="1"/>
          </a:xfrm>
          <a:prstGeom prst="line">
            <a:avLst/>
          </a:prstGeom>
          <a:ln w="57150">
            <a:solidFill>
              <a:srgbClr val="A6A6A6">
                <a:alpha val="56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6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b="12603"/>
          <a:stretch>
            <a:fillRect/>
          </a:stretch>
        </p:blipFill>
        <p:spPr>
          <a:xfrm>
            <a:off x="7178034" y="5274779"/>
            <a:ext cx="1280161" cy="1118822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Google Shape;339;p54"/>
          <p:cNvSpPr txBox="1"/>
          <p:nvPr/>
        </p:nvSpPr>
        <p:spPr>
          <a:xfrm>
            <a:off x="863601" y="5584056"/>
            <a:ext cx="6267994" cy="51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90000"/>
              </a:lnSpc>
              <a:defRPr sz="2400" b="1">
                <a:solidFill>
                  <a:srgbClr val="535353"/>
                </a:solidFill>
              </a:defRPr>
            </a:lvl1pPr>
          </a:lstStyle>
          <a:p>
            <a:r>
              <a:t>HOMELESS YOUTH | SUBSTANCE ABUSE</a:t>
            </a:r>
          </a:p>
        </p:txBody>
      </p:sp>
      <p:sp>
        <p:nvSpPr>
          <p:cNvPr id="370" name="Straight Connector 15"/>
          <p:cNvSpPr/>
          <p:nvPr/>
        </p:nvSpPr>
        <p:spPr>
          <a:xfrm>
            <a:off x="-2" y="4185694"/>
            <a:ext cx="9144001" cy="1"/>
          </a:xfrm>
          <a:prstGeom prst="line">
            <a:avLst/>
          </a:prstGeom>
          <a:ln w="57150">
            <a:solidFill>
              <a:srgbClr val="A6A6A6">
                <a:alpha val="56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" name="Google Shape;416;p60" descr="Shape 2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59581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46697" y="280084"/>
            <a:ext cx="8050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can be victims of sex trafficking?</a:t>
            </a:r>
            <a:endParaRPr lang="en-US" sz="36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36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04;p50"/>
          <p:cNvSpPr txBox="1"/>
          <p:nvPr/>
        </p:nvSpPr>
        <p:spPr>
          <a:xfrm>
            <a:off x="0" y="236039"/>
            <a:ext cx="9144000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115000"/>
              </a:lnSpc>
              <a:defRPr sz="32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dirty="0"/>
              <a:t>RECRUITMENT STRATEGIES</a:t>
            </a:r>
          </a:p>
        </p:txBody>
      </p:sp>
      <p:sp>
        <p:nvSpPr>
          <p:cNvPr id="353" name="Shape 142"/>
          <p:cNvSpPr txBox="1"/>
          <p:nvPr/>
        </p:nvSpPr>
        <p:spPr>
          <a:xfrm>
            <a:off x="301331" y="1525923"/>
            <a:ext cx="5955809" cy="500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Seduction</a:t>
            </a:r>
            <a:endParaRPr sz="2800">
              <a:solidFill>
                <a:srgbClr val="888888"/>
              </a:solidFill>
            </a:endParaRPr>
          </a:p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Coercion</a:t>
            </a:r>
            <a:endParaRPr sz="2800">
              <a:solidFill>
                <a:srgbClr val="888888"/>
              </a:solidFill>
            </a:endParaRPr>
          </a:p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Peer Recruitment</a:t>
            </a:r>
            <a:endParaRPr sz="2800">
              <a:solidFill>
                <a:srgbClr val="888888"/>
              </a:solidFill>
            </a:endParaRPr>
          </a:p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Gangs</a:t>
            </a:r>
            <a:endParaRPr sz="2800">
              <a:solidFill>
                <a:srgbClr val="888888"/>
              </a:solidFill>
            </a:endParaRPr>
          </a:p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Kidnapping</a:t>
            </a:r>
            <a:endParaRPr sz="2800">
              <a:solidFill>
                <a:srgbClr val="888888"/>
              </a:solidFill>
            </a:endParaRPr>
          </a:p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Internet</a:t>
            </a:r>
            <a:endParaRPr sz="2800">
              <a:solidFill>
                <a:srgbClr val="888888"/>
              </a:solidFill>
            </a:endParaRPr>
          </a:p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Private Parties</a:t>
            </a:r>
            <a:endParaRPr sz="2800">
              <a:solidFill>
                <a:srgbClr val="888888"/>
              </a:solidFill>
            </a:endParaRPr>
          </a:p>
          <a:p>
            <a:pPr marL="742867" lvl="1" indent="-298367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buChar char="–"/>
              <a:defRPr sz="3200"/>
            </a:pPr>
            <a:r>
              <a:t>Clubs/Music Business</a:t>
            </a:r>
          </a:p>
        </p:txBody>
      </p:sp>
      <p:pic>
        <p:nvPicPr>
          <p:cNvPr id="35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5622" y="2062710"/>
            <a:ext cx="2982536" cy="329184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416;p60" descr="Shape 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59581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112035" y="280084"/>
            <a:ext cx="4919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Recruitment Strategies</a:t>
            </a:r>
            <a:endParaRPr lang="en-US" sz="36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314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04;p50"/>
          <p:cNvSpPr txBox="1"/>
          <p:nvPr/>
        </p:nvSpPr>
        <p:spPr>
          <a:xfrm>
            <a:off x="0" y="236039"/>
            <a:ext cx="9144000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115000"/>
              </a:lnSpc>
              <a:defRPr sz="32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dirty="0"/>
              <a:t>WHAT IT LOOKS LIKE DOMESTICALLY</a:t>
            </a:r>
          </a:p>
        </p:txBody>
      </p:sp>
      <p:sp>
        <p:nvSpPr>
          <p:cNvPr id="377" name="Google Shape;359;p56"/>
          <p:cNvSpPr txBox="1"/>
          <p:nvPr/>
        </p:nvSpPr>
        <p:spPr>
          <a:xfrm>
            <a:off x="357013" y="1447800"/>
            <a:ext cx="8429974" cy="4785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defRPr sz="1900" b="1">
                <a:solidFill>
                  <a:srgbClr val="535353"/>
                </a:solidFill>
              </a:defRPr>
            </a:pPr>
            <a:r>
              <a:rPr dirty="0"/>
              <a:t>Roughly 25,000 runaways are reported annually</a:t>
            </a:r>
          </a:p>
          <a:p>
            <a:pPr marL="342900" indent="-342900">
              <a:buClr>
                <a:srgbClr val="000000"/>
              </a:buClr>
              <a:buSzPts val="1900"/>
              <a:buFont typeface="Arial"/>
              <a:buChar char="•"/>
              <a:defRPr sz="1900"/>
            </a:pPr>
            <a:r>
              <a:rPr dirty="0"/>
              <a:t>1 in 6 </a:t>
            </a:r>
            <a:r>
              <a:rPr dirty="0" smtClean="0"/>
              <a:t>are </a:t>
            </a:r>
            <a:r>
              <a:rPr dirty="0"/>
              <a:t>likely to become sex trafficking victims</a:t>
            </a:r>
          </a:p>
          <a:p>
            <a:pPr marL="342900" indent="-342900">
              <a:buClr>
                <a:srgbClr val="000000"/>
              </a:buClr>
              <a:buSzPts val="1900"/>
              <a:buFont typeface="Arial"/>
              <a:buChar char="•"/>
              <a:defRPr sz="1900" b="1"/>
            </a:pPr>
            <a:r>
              <a:rPr b="0" dirty="0" smtClean="0"/>
              <a:t>88</a:t>
            </a:r>
            <a:r>
              <a:rPr b="0" dirty="0"/>
              <a:t>% were in the care of social services when they went </a:t>
            </a:r>
            <a:r>
              <a:rPr b="0" dirty="0" smtClean="0"/>
              <a:t>missing</a:t>
            </a:r>
            <a:endParaRPr lang="en-US" b="0" dirty="0" smtClean="0"/>
          </a:p>
          <a:p>
            <a:pPr>
              <a:buClr>
                <a:srgbClr val="000000"/>
              </a:buClr>
              <a:buSzPts val="1900"/>
              <a:defRPr sz="1900" b="1"/>
            </a:pPr>
            <a:endParaRPr b="0" dirty="0"/>
          </a:p>
          <a:p>
            <a:pPr>
              <a:spcBef>
                <a:spcPts val="1200"/>
              </a:spcBef>
              <a:defRPr sz="1900" b="1">
                <a:solidFill>
                  <a:srgbClr val="535353"/>
                </a:solidFill>
              </a:defRPr>
            </a:pPr>
            <a:r>
              <a:rPr dirty="0"/>
              <a:t>Age is the primary factor of vulnerability</a:t>
            </a:r>
          </a:p>
          <a:p>
            <a:pPr marL="342900" indent="-342900">
              <a:buClr>
                <a:srgbClr val="000000"/>
              </a:buClr>
              <a:buSzPts val="1900"/>
              <a:buFont typeface="Arial"/>
              <a:buChar char="•"/>
              <a:defRPr sz="1900"/>
            </a:pPr>
            <a:r>
              <a:rPr dirty="0"/>
              <a:t>Pre-teen or adolescent girls are more susceptible to the calculated advances, deception, and manipulation tactics used by traffickers/pimps</a:t>
            </a:r>
            <a:endParaRPr dirty="0">
              <a:solidFill>
                <a:srgbClr val="888888"/>
              </a:solidFill>
            </a:endParaRPr>
          </a:p>
          <a:p>
            <a:pPr marL="342900" indent="-342900">
              <a:buClr>
                <a:srgbClr val="000000"/>
              </a:buClr>
              <a:buSzPts val="1900"/>
              <a:buFont typeface="Arial"/>
              <a:buChar char="•"/>
              <a:defRPr sz="1900"/>
            </a:pPr>
            <a:r>
              <a:rPr dirty="0"/>
              <a:t>The average age of an exploited child is 14 years </a:t>
            </a:r>
            <a:r>
              <a:rPr dirty="0" smtClean="0"/>
              <a:t>old</a:t>
            </a:r>
            <a:endParaRPr lang="en-US" dirty="0" smtClean="0"/>
          </a:p>
          <a:p>
            <a:pPr>
              <a:buClr>
                <a:srgbClr val="000000"/>
              </a:buClr>
              <a:buSzPts val="1900"/>
              <a:defRPr sz="1900"/>
            </a:pPr>
            <a:endParaRPr dirty="0"/>
          </a:p>
          <a:p>
            <a:pPr lvl="1">
              <a:spcBef>
                <a:spcPts val="1200"/>
              </a:spcBef>
              <a:defRPr sz="1900" b="1">
                <a:solidFill>
                  <a:srgbClr val="535353"/>
                </a:solidFill>
              </a:defRPr>
            </a:pPr>
            <a:r>
              <a:rPr dirty="0"/>
              <a:t>Atlanta </a:t>
            </a:r>
            <a:r>
              <a:rPr dirty="0" smtClean="0"/>
              <a:t>maintains </a:t>
            </a:r>
            <a:r>
              <a:rPr dirty="0"/>
              <a:t>one of the largest underground sex economies</a:t>
            </a:r>
          </a:p>
          <a:p>
            <a:pPr marL="342900" lvl="1" indent="-342900">
              <a:buClr>
                <a:srgbClr val="000000"/>
              </a:buClr>
              <a:buSzPts val="1900"/>
              <a:buFont typeface="Arial"/>
              <a:buChar char="•"/>
              <a:defRPr sz="1900"/>
            </a:pPr>
            <a:r>
              <a:rPr dirty="0"/>
              <a:t>In a 2014 report, the </a:t>
            </a:r>
            <a:r>
              <a:rPr dirty="0">
                <a:hlinkClick r:id="rId3"/>
              </a:rPr>
              <a:t>Urban Institute</a:t>
            </a:r>
            <a:r>
              <a:rPr dirty="0"/>
              <a:t> estimated that </a:t>
            </a:r>
            <a:r>
              <a:rPr lang="en-US" dirty="0" smtClean="0"/>
              <a:t>Atlanta has an </a:t>
            </a:r>
            <a:r>
              <a:rPr dirty="0" smtClean="0"/>
              <a:t>underground </a:t>
            </a:r>
            <a:r>
              <a:rPr dirty="0"/>
              <a:t>sex economy of $290 </a:t>
            </a:r>
            <a:r>
              <a:rPr dirty="0" smtClean="0"/>
              <a:t>million</a:t>
            </a:r>
            <a:endParaRPr lang="en-US" dirty="0" smtClean="0"/>
          </a:p>
          <a:p>
            <a:pPr marL="342900" lvl="1" indent="-342900" algn="ctr">
              <a:buClr>
                <a:srgbClr val="000000"/>
              </a:buClr>
              <a:buSzPts val="1900"/>
              <a:buFont typeface="Arial"/>
              <a:buChar char="•"/>
              <a:defRPr sz="1900"/>
            </a:pPr>
            <a:endParaRPr lang="en-US" dirty="0" smtClean="0"/>
          </a:p>
          <a:p>
            <a:pPr lvl="1" algn="ctr">
              <a:buClr>
                <a:srgbClr val="000000"/>
              </a:buClr>
              <a:buSzPts val="1900"/>
              <a:defRPr sz="1900"/>
            </a:pPr>
            <a:r>
              <a:rPr i="1" dirty="0" smtClean="0"/>
              <a:t>Trafficking </a:t>
            </a:r>
            <a:r>
              <a:rPr i="1" dirty="0"/>
              <a:t>causes enormous short-term &amp; long-term adverse consequences for the survivors: emotional, physical, cognitive, spiritual, life-expectancy</a:t>
            </a:r>
          </a:p>
        </p:txBody>
      </p:sp>
      <p:pic>
        <p:nvPicPr>
          <p:cNvPr id="6" name="Google Shape;416;p60" descr="Shape 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59581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94495" y="252921"/>
            <a:ext cx="7170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it looks </a:t>
            </a:r>
            <a:r>
              <a:rPr lang="en-US" sz="40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like </a:t>
            </a:r>
            <a:r>
              <a:rPr lang="en-US" sz="4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domestically</a:t>
            </a:r>
          </a:p>
        </p:txBody>
      </p:sp>
    </p:spTree>
    <p:extLst>
      <p:ext uri="{BB962C8B-B14F-4D97-AF65-F5344CB8AC3E}">
        <p14:creationId xmlns:p14="http://schemas.microsoft.com/office/powerpoint/2010/main" val="6638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8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58"/>
          <p:cNvSpPr txBox="1"/>
          <p:nvPr/>
        </p:nvSpPr>
        <p:spPr>
          <a:xfrm>
            <a:off x="681000" y="1715788"/>
            <a:ext cx="8169900" cy="4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Know the definition and thorough scope of the issue of sex trafficking/exploitation</a:t>
            </a:r>
            <a:endParaRPr sz="2000" b="1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Debunk the stigmas of the issue:</a:t>
            </a:r>
            <a:endParaRPr sz="2000" b="1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○"/>
            </a:pPr>
            <a:r>
              <a:rPr lang="en-US" sz="2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This is NOT a victimless crime</a:t>
            </a: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○"/>
            </a:pPr>
            <a:r>
              <a:rPr lang="en-US" sz="2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It can happen to ANYONE</a:t>
            </a: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○"/>
            </a:pPr>
            <a:r>
              <a:rPr lang="en-US" sz="2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Victims are often times targeted, groomed, and coerced by someone they know and trust!</a:t>
            </a: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* Familiarize yourself with current stats &amp; local news stories</a:t>
            </a:r>
            <a:r>
              <a:rPr lang="en-US" sz="2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/>
            </a:r>
            <a:br>
              <a:rPr lang="en-US" sz="2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</a:b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83" name="Google Shape;383;p58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75" y="0"/>
            <a:ext cx="9159575" cy="1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8"/>
          <p:cNvSpPr txBox="1"/>
          <p:nvPr/>
        </p:nvSpPr>
        <p:spPr>
          <a:xfrm>
            <a:off x="720350" y="208438"/>
            <a:ext cx="7509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 your audience:</a:t>
            </a:r>
            <a:endParaRPr sz="2400" b="1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1"/>
            <a:ext cx="9144000" cy="1839311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5868" y="422215"/>
            <a:ext cx="7463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49"/>
            <a:r>
              <a:rPr lang="en-US" sz="2800" b="1" dirty="0">
                <a:solidFill>
                  <a:srgbClr val="FF0000"/>
                </a:solidFill>
                <a:latin typeface="Helvetica Neue" panose="020B0604020202020204" charset="0"/>
                <a:cs typeface="Helvetica Light"/>
              </a:rPr>
              <a:t>THE REALITY OF THE ISSUE OF TRAFFICKING IN METRO ATLANTA</a:t>
            </a:r>
            <a:endParaRPr lang="en-US" sz="2800" b="1" dirty="0">
              <a:solidFill>
                <a:srgbClr val="FF0000"/>
              </a:solidFill>
              <a:latin typeface="Helvetica Neue" panose="020B0604020202020204" charset="0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20170" y="3879208"/>
            <a:ext cx="4513760" cy="2727427"/>
            <a:chOff x="821180" y="3485508"/>
            <a:chExt cx="4513760" cy="2727427"/>
          </a:xfrm>
        </p:grpSpPr>
        <p:grpSp>
          <p:nvGrpSpPr>
            <p:cNvPr id="32" name="Group 31"/>
            <p:cNvGrpSpPr/>
            <p:nvPr/>
          </p:nvGrpSpPr>
          <p:grpSpPr>
            <a:xfrm flipH="1">
              <a:off x="821180" y="3485508"/>
              <a:ext cx="4513760" cy="2727427"/>
              <a:chOff x="97611" y="1778968"/>
              <a:chExt cx="5660182" cy="260646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9554" b="-1"/>
              <a:stretch/>
            </p:blipFill>
            <p:spPr>
              <a:xfrm flipH="1">
                <a:off x="97611" y="1778968"/>
                <a:ext cx="5660182" cy="2606468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08535" y="2415859"/>
                <a:ext cx="5008599" cy="114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49"/>
                <a:r>
                  <a:rPr lang="en-US" sz="2400" b="1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 pitchFamily="34" charset="0"/>
                  </a:rPr>
                  <a:t>8 Women held against their will in nearly $1mil Sandy Springs home</a:t>
                </a:r>
                <a:endParaRPr lang="en-US" sz="2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932901" y="4982732"/>
              <a:ext cx="2163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Atlanta Journal Constitution</a:t>
              </a:r>
              <a:endParaRPr lang="en-US" sz="1600" b="1" dirty="0">
                <a:solidFill>
                  <a:srgbClr val="EEECE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165100" y="1878373"/>
            <a:ext cx="5182414" cy="2364398"/>
            <a:chOff x="609600" y="252773"/>
            <a:chExt cx="5182414" cy="236439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52773"/>
              <a:ext cx="5182414" cy="236439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46149" y="653431"/>
              <a:ext cx="4495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endParaRPr lang="en-US" sz="2400" b="1" dirty="0">
                <a:solidFill>
                  <a:srgbClr val="EEECE1">
                    <a:lumMod val="75000"/>
                  </a:srgb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53951" y="1588806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Marietta Daily Journal</a:t>
              </a:r>
              <a:endParaRPr lang="en-US" b="1" dirty="0">
                <a:solidFill>
                  <a:srgbClr val="EEECE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946150" y="1548930"/>
              <a:ext cx="4495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 rot="21242991">
            <a:off x="-49709" y="3938745"/>
            <a:ext cx="4908549" cy="2364398"/>
            <a:chOff x="102691" y="2198845"/>
            <a:chExt cx="4908549" cy="2364398"/>
          </a:xfrm>
        </p:grpSpPr>
        <p:grpSp>
          <p:nvGrpSpPr>
            <p:cNvPr id="42" name="Group 41"/>
            <p:cNvGrpSpPr/>
            <p:nvPr/>
          </p:nvGrpSpPr>
          <p:grpSpPr>
            <a:xfrm>
              <a:off x="102691" y="2198845"/>
              <a:ext cx="4908549" cy="2364398"/>
              <a:chOff x="102691" y="2230236"/>
              <a:chExt cx="5182414" cy="2364398"/>
            </a:xfrm>
          </p:grpSpPr>
          <p:grpSp>
            <p:nvGrpSpPr>
              <p:cNvPr id="44" name="Group 43"/>
              <p:cNvGrpSpPr/>
              <p:nvPr/>
            </p:nvGrpSpPr>
            <p:grpSpPr>
              <a:xfrm flipH="1">
                <a:off x="102691" y="2230236"/>
                <a:ext cx="5182414" cy="2364398"/>
                <a:chOff x="97611" y="2342006"/>
                <a:chExt cx="5182414" cy="2364398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611" y="2342006"/>
                  <a:ext cx="5182414" cy="2364398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469722" y="2771402"/>
                  <a:ext cx="4227194" cy="830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49"/>
                  <a:r>
                    <a:rPr lang="en-US" sz="2400" b="1" dirty="0">
                      <a:solidFill>
                        <a:srgbClr val="FF0000"/>
                      </a:solidFill>
                      <a:latin typeface="Calibri"/>
                    </a:rPr>
                    <a:t>Human trafficking brutal and widespread in Georgia </a:t>
                  </a:r>
                  <a:endParaRPr lang="en-US" sz="2400" b="1" dirty="0">
                    <a:solidFill>
                      <a:srgbClr val="FF0000"/>
                    </a:solidFill>
                    <a:latin typeface="Calibri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5" name="Freeform 44"/>
              <p:cNvSpPr/>
              <p:nvPr/>
            </p:nvSpPr>
            <p:spPr>
              <a:xfrm flipH="1">
                <a:off x="645160" y="2601931"/>
                <a:ext cx="4135120" cy="1514962"/>
              </a:xfrm>
              <a:custGeom>
                <a:avLst/>
                <a:gdLst>
                  <a:gd name="connsiteX0" fmla="*/ 0 w 4135120"/>
                  <a:gd name="connsiteY0" fmla="*/ 1503680 h 1503680"/>
                  <a:gd name="connsiteX1" fmla="*/ 0 w 4135120"/>
                  <a:gd name="connsiteY1" fmla="*/ 1503680 h 1503680"/>
                  <a:gd name="connsiteX2" fmla="*/ 0 w 4135120"/>
                  <a:gd name="connsiteY2" fmla="*/ 0 h 1503680"/>
                  <a:gd name="connsiteX3" fmla="*/ 4135120 w 4135120"/>
                  <a:gd name="connsiteY3" fmla="*/ 0 h 1503680"/>
                  <a:gd name="connsiteX4" fmla="*/ 4135120 w 4135120"/>
                  <a:gd name="connsiteY4" fmla="*/ 1483360 h 1503680"/>
                  <a:gd name="connsiteX0" fmla="*/ 0 w 4135120"/>
                  <a:gd name="connsiteY0" fmla="*/ 1503680 h 1503680"/>
                  <a:gd name="connsiteX1" fmla="*/ 0 w 4135120"/>
                  <a:gd name="connsiteY1" fmla="*/ 0 h 1503680"/>
                  <a:gd name="connsiteX2" fmla="*/ 4135120 w 4135120"/>
                  <a:gd name="connsiteY2" fmla="*/ 0 h 1503680"/>
                  <a:gd name="connsiteX3" fmla="*/ 4135120 w 4135120"/>
                  <a:gd name="connsiteY3" fmla="*/ 1483360 h 1503680"/>
                  <a:gd name="connsiteX0" fmla="*/ 3504 w 4135120"/>
                  <a:gd name="connsiteY0" fmla="*/ 1566743 h 1566743"/>
                  <a:gd name="connsiteX1" fmla="*/ 0 w 4135120"/>
                  <a:gd name="connsiteY1" fmla="*/ 0 h 1566743"/>
                  <a:gd name="connsiteX2" fmla="*/ 4135120 w 4135120"/>
                  <a:gd name="connsiteY2" fmla="*/ 0 h 1566743"/>
                  <a:gd name="connsiteX3" fmla="*/ 4135120 w 4135120"/>
                  <a:gd name="connsiteY3" fmla="*/ 1483360 h 156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5120" h="1566743">
                    <a:moveTo>
                      <a:pt x="3504" y="1566743"/>
                    </a:moveTo>
                    <a:lnTo>
                      <a:pt x="0" y="0"/>
                    </a:lnTo>
                    <a:lnTo>
                      <a:pt x="4135120" y="0"/>
                    </a:lnTo>
                    <a:lnTo>
                      <a:pt x="4135120" y="1483360"/>
                    </a:lnTo>
                  </a:path>
                </a:pathLst>
              </a:custGeom>
              <a:noFill/>
              <a:ln w="3175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851785" y="3543438"/>
              <a:ext cx="1881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49"/>
              <a:r>
                <a:rPr lang="en-US" dirty="0">
                  <a:solidFill>
                    <a:srgbClr val="FF0000"/>
                  </a:solidFill>
                  <a:latin typeface="Calibri"/>
                </a:rPr>
                <a:t>WGCL-TV Atlanta</a:t>
              </a:r>
            </a:p>
            <a:p>
              <a:pPr algn="ctr" defTabSz="457149"/>
              <a:endParaRPr lang="en-US" b="1" dirty="0">
                <a:solidFill>
                  <a:srgbClr val="EEECE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653877">
            <a:off x="5011240" y="2092258"/>
            <a:ext cx="4132760" cy="2364398"/>
            <a:chOff x="5011240" y="1723958"/>
            <a:chExt cx="4132760" cy="2364398"/>
          </a:xfrm>
        </p:grpSpPr>
        <p:grpSp>
          <p:nvGrpSpPr>
            <p:cNvPr id="49" name="Group 48"/>
            <p:cNvGrpSpPr/>
            <p:nvPr/>
          </p:nvGrpSpPr>
          <p:grpSpPr>
            <a:xfrm flipH="1">
              <a:off x="5011240" y="1723958"/>
              <a:ext cx="4132760" cy="2364398"/>
              <a:chOff x="97611" y="2342006"/>
              <a:chExt cx="5182414" cy="2364398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611" y="2342006"/>
                <a:ext cx="5182414" cy="2364398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451448" y="2664651"/>
                <a:ext cx="44921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49"/>
                <a:r>
                  <a:rPr lang="en-US" sz="2400" dirty="0" smtClean="0">
                    <a:solidFill>
                      <a:prstClr val="black"/>
                    </a:solidFill>
                    <a:latin typeface="Impact" panose="020B0806030902050204" pitchFamily="34" charset="0"/>
                  </a:rPr>
                  <a:t>60 arrested in FBI-led child sex trafficking operation</a:t>
                </a:r>
                <a:endParaRPr lang="en-US" sz="2400" dirty="0">
                  <a:solidFill>
                    <a:prstClr val="black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481816" y="2862638"/>
              <a:ext cx="2438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r>
                <a: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Atlanta Journal Constitution</a:t>
              </a:r>
            </a:p>
            <a:p>
              <a:pPr algn="ctr" defTabSz="457149"/>
              <a:endParaRPr lang="en-US" b="1" dirty="0">
                <a:solidFill>
                  <a:srgbClr val="EEECE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13818" y="2096327"/>
            <a:ext cx="4767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Marietta sex trafficking </a:t>
            </a:r>
            <a:endParaRPr lang="en-US" sz="2800" b="1" dirty="0" smtClean="0"/>
          </a:p>
          <a:p>
            <a:r>
              <a:rPr lang="en-US" sz="2800" b="1" dirty="0" smtClean="0"/>
              <a:t>ring thwarted, police say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93254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1"/>
            <a:ext cx="9144000" cy="1839311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5868" y="422215"/>
            <a:ext cx="7463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49"/>
            <a:r>
              <a:rPr lang="en-US" sz="2800" b="1" dirty="0">
                <a:solidFill>
                  <a:srgbClr val="FF0000"/>
                </a:solidFill>
                <a:latin typeface="Helvetica Neue" panose="020B0604020202020204" charset="0"/>
                <a:cs typeface="Helvetica Light"/>
              </a:rPr>
              <a:t>THE REALITY OF THE ISSUE OF TRAFFICKING IN THE STATE OF GEORGIA</a:t>
            </a:r>
            <a:endParaRPr lang="en-US" sz="2800" b="1" dirty="0">
              <a:solidFill>
                <a:srgbClr val="FF0000"/>
              </a:solidFill>
              <a:latin typeface="Helvetica Neue" panose="020B0604020202020204" charset="0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620170" y="3879208"/>
            <a:ext cx="4513760" cy="2727427"/>
            <a:chOff x="821180" y="3485508"/>
            <a:chExt cx="4513760" cy="2727427"/>
          </a:xfrm>
        </p:grpSpPr>
        <p:grpSp>
          <p:nvGrpSpPr>
            <p:cNvPr id="32" name="Group 31"/>
            <p:cNvGrpSpPr/>
            <p:nvPr/>
          </p:nvGrpSpPr>
          <p:grpSpPr>
            <a:xfrm flipH="1">
              <a:off x="821180" y="3485508"/>
              <a:ext cx="4513760" cy="2727427"/>
              <a:chOff x="97611" y="1778968"/>
              <a:chExt cx="5660182" cy="2606468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9554" b="-1"/>
              <a:stretch/>
            </p:blipFill>
            <p:spPr>
              <a:xfrm flipH="1">
                <a:off x="97611" y="1778968"/>
                <a:ext cx="5660182" cy="2606468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08535" y="2415859"/>
                <a:ext cx="5008599" cy="794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49"/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 pitchFamily="34" charset="0"/>
                  </a:rPr>
                  <a:t>Average age served for the whole state is </a:t>
                </a:r>
                <a:r>
                  <a:rPr lang="en-US" sz="2400" b="1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 pitchFamily="34" charset="0"/>
                  </a:rPr>
                  <a:t>12-14 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Calibri" panose="020F0502020204030204" pitchFamily="34" charset="0"/>
                  </a:rPr>
                  <a:t>years old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321260" y="4932451"/>
              <a:ext cx="163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r>
                <a:rPr lang="en-US" b="1" dirty="0">
                  <a:solidFill>
                    <a:srgbClr val="EEECE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Georgia Cares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165100" y="1878373"/>
            <a:ext cx="5182414" cy="2364398"/>
            <a:chOff x="609600" y="252773"/>
            <a:chExt cx="5182414" cy="236439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52773"/>
              <a:ext cx="5182414" cy="236439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46149" y="791619"/>
              <a:ext cx="4495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r>
                <a:rPr lang="en-US" sz="2400" dirty="0" smtClean="0">
                  <a:solidFill>
                    <a:prstClr val="black"/>
                  </a:solidFill>
                  <a:latin typeface="Impact" panose="020B0806030902050204" pitchFamily="34" charset="0"/>
                </a:rPr>
                <a:t>2017: Referrals </a:t>
              </a:r>
              <a:r>
                <a:rPr lang="en-US" sz="2400" dirty="0">
                  <a:solidFill>
                    <a:prstClr val="black"/>
                  </a:solidFill>
                  <a:latin typeface="Impact" panose="020B0806030902050204" pitchFamily="34" charset="0"/>
                </a:rPr>
                <a:t>from </a:t>
              </a:r>
              <a:r>
                <a:rPr lang="en-US" sz="2400" dirty="0" smtClean="0">
                  <a:solidFill>
                    <a:prstClr val="black"/>
                  </a:solidFill>
                  <a:latin typeface="Impact" panose="020B0806030902050204" pitchFamily="34" charset="0"/>
                </a:rPr>
                <a:t>134 Counties</a:t>
              </a:r>
              <a:endParaRPr lang="en-US" sz="2400" b="1" dirty="0">
                <a:solidFill>
                  <a:srgbClr val="EEECE1">
                    <a:lumMod val="75000"/>
                  </a:srgbClr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46705" y="148453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r>
                <a:rPr lang="en-US" b="1" dirty="0">
                  <a:solidFill>
                    <a:srgbClr val="EEECE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Georgia Cares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946150" y="1434972"/>
              <a:ext cx="4495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 rot="21242991">
            <a:off x="-49710" y="3884159"/>
            <a:ext cx="4908549" cy="2364398"/>
            <a:chOff x="102691" y="2230236"/>
            <a:chExt cx="5182414" cy="2364398"/>
          </a:xfrm>
        </p:grpSpPr>
        <p:grpSp>
          <p:nvGrpSpPr>
            <p:cNvPr id="44" name="Group 43"/>
            <p:cNvGrpSpPr/>
            <p:nvPr/>
          </p:nvGrpSpPr>
          <p:grpSpPr>
            <a:xfrm flipH="1">
              <a:off x="102691" y="2230236"/>
              <a:ext cx="5182414" cy="2364398"/>
              <a:chOff x="97611" y="2342006"/>
              <a:chExt cx="5182414" cy="2364398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611" y="2342006"/>
                <a:ext cx="5182414" cy="2364398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22402" y="2635984"/>
                <a:ext cx="4227194" cy="120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49"/>
                <a:r>
                  <a:rPr lang="en-US" sz="2400" b="1" dirty="0">
                    <a:solidFill>
                      <a:srgbClr val="FF0000"/>
                    </a:solidFill>
                    <a:latin typeface="Calibri"/>
                  </a:rPr>
                  <a:t>Youth are in the life an average of 6 ½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libri"/>
                  </a:rPr>
                  <a:t>mos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"/>
                  </a:rPr>
                  <a:t> before being referred to a program</a:t>
                </a:r>
                <a:endParaRPr lang="en-US" sz="2400" b="1" dirty="0">
                  <a:solidFill>
                    <a:srgbClr val="FF0000"/>
                  </a:solidFill>
                  <a:latin typeface="Calibri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 flipH="1">
              <a:off x="645160" y="2601931"/>
              <a:ext cx="4135120" cy="1514962"/>
            </a:xfrm>
            <a:custGeom>
              <a:avLst/>
              <a:gdLst>
                <a:gd name="connsiteX0" fmla="*/ 0 w 4135120"/>
                <a:gd name="connsiteY0" fmla="*/ 1503680 h 1503680"/>
                <a:gd name="connsiteX1" fmla="*/ 0 w 4135120"/>
                <a:gd name="connsiteY1" fmla="*/ 1503680 h 1503680"/>
                <a:gd name="connsiteX2" fmla="*/ 0 w 4135120"/>
                <a:gd name="connsiteY2" fmla="*/ 0 h 1503680"/>
                <a:gd name="connsiteX3" fmla="*/ 4135120 w 4135120"/>
                <a:gd name="connsiteY3" fmla="*/ 0 h 1503680"/>
                <a:gd name="connsiteX4" fmla="*/ 4135120 w 4135120"/>
                <a:gd name="connsiteY4" fmla="*/ 1483360 h 1503680"/>
                <a:gd name="connsiteX0" fmla="*/ 0 w 4135120"/>
                <a:gd name="connsiteY0" fmla="*/ 1503680 h 1503680"/>
                <a:gd name="connsiteX1" fmla="*/ 0 w 4135120"/>
                <a:gd name="connsiteY1" fmla="*/ 0 h 1503680"/>
                <a:gd name="connsiteX2" fmla="*/ 4135120 w 4135120"/>
                <a:gd name="connsiteY2" fmla="*/ 0 h 1503680"/>
                <a:gd name="connsiteX3" fmla="*/ 4135120 w 4135120"/>
                <a:gd name="connsiteY3" fmla="*/ 1483360 h 1503680"/>
                <a:gd name="connsiteX0" fmla="*/ 3504 w 4135120"/>
                <a:gd name="connsiteY0" fmla="*/ 1566743 h 1566743"/>
                <a:gd name="connsiteX1" fmla="*/ 0 w 4135120"/>
                <a:gd name="connsiteY1" fmla="*/ 0 h 1566743"/>
                <a:gd name="connsiteX2" fmla="*/ 4135120 w 4135120"/>
                <a:gd name="connsiteY2" fmla="*/ 0 h 1566743"/>
                <a:gd name="connsiteX3" fmla="*/ 4135120 w 4135120"/>
                <a:gd name="connsiteY3" fmla="*/ 1483360 h 15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5120" h="1566743">
                  <a:moveTo>
                    <a:pt x="3504" y="1566743"/>
                  </a:moveTo>
                  <a:lnTo>
                    <a:pt x="0" y="0"/>
                  </a:lnTo>
                  <a:lnTo>
                    <a:pt x="4135120" y="0"/>
                  </a:lnTo>
                  <a:lnTo>
                    <a:pt x="4135120" y="1483360"/>
                  </a:lnTo>
                </a:path>
              </a:pathLst>
            </a:custGeom>
            <a:noFill/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49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653877">
            <a:off x="5011240" y="2092258"/>
            <a:ext cx="4132760" cy="2364398"/>
            <a:chOff x="5011240" y="1723958"/>
            <a:chExt cx="4132760" cy="2364398"/>
          </a:xfrm>
        </p:grpSpPr>
        <p:grpSp>
          <p:nvGrpSpPr>
            <p:cNvPr id="49" name="Group 48"/>
            <p:cNvGrpSpPr/>
            <p:nvPr/>
          </p:nvGrpSpPr>
          <p:grpSpPr>
            <a:xfrm flipH="1">
              <a:off x="5011240" y="1723958"/>
              <a:ext cx="4132760" cy="2364398"/>
              <a:chOff x="97611" y="2342006"/>
              <a:chExt cx="5182414" cy="2364398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611" y="2342006"/>
                <a:ext cx="5182414" cy="2364398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64422" y="2494994"/>
                <a:ext cx="48170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49"/>
                <a:r>
                  <a:rPr lang="en-US" sz="2400" dirty="0" smtClean="0">
                    <a:solidFill>
                      <a:prstClr val="black"/>
                    </a:solidFill>
                    <a:latin typeface="Impact" panose="020B0806030902050204" pitchFamily="34" charset="0"/>
                  </a:rPr>
                  <a:t>2017: 276 human trafficking cases reported; 19% of those involving minors</a:t>
                </a:r>
                <a:endParaRPr lang="en-US" sz="2400" dirty="0">
                  <a:solidFill>
                    <a:prstClr val="black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102031" y="3038170"/>
              <a:ext cx="2821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49"/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National Human Trafficking Hotline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rot="21167759">
            <a:off x="2787924" y="5166132"/>
            <a:ext cx="163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49"/>
            <a:r>
              <a:rPr lang="en-US" b="1" dirty="0">
                <a:solidFill>
                  <a:srgbClr val="EEECE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Georgia Cares</a:t>
            </a:r>
          </a:p>
        </p:txBody>
      </p:sp>
    </p:spTree>
    <p:extLst>
      <p:ext uri="{BB962C8B-B14F-4D97-AF65-F5344CB8AC3E}">
        <p14:creationId xmlns:p14="http://schemas.microsoft.com/office/powerpoint/2010/main" val="4247624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20" descr="Shape 2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hape 162" descr="Shape 162"/>
          <p:cNvPicPr>
            <a:picLocks noChangeAspect="1"/>
          </p:cNvPicPr>
          <p:nvPr/>
        </p:nvPicPr>
        <p:blipFill>
          <a:blip r:embed="rId3">
            <a:extLst/>
          </a:blip>
          <a:srcRect t="17497"/>
          <a:stretch>
            <a:fillRect/>
          </a:stretch>
        </p:blipFill>
        <p:spPr>
          <a:xfrm>
            <a:off x="0" y="1199950"/>
            <a:ext cx="9144000" cy="565805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156"/>
          <p:cNvSpPr txBox="1"/>
          <p:nvPr/>
        </p:nvSpPr>
        <p:spPr>
          <a:xfrm>
            <a:off x="0" y="307624"/>
            <a:ext cx="9144000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SUPER BOWL LIII – ATLANTA 2019</a:t>
            </a:r>
            <a:endParaRPr dirty="0"/>
          </a:p>
        </p:txBody>
      </p:sp>
      <p:sp>
        <p:nvSpPr>
          <p:cNvPr id="243" name="Shape 157"/>
          <p:cNvSpPr txBox="1">
            <a:spLocks noGrp="1"/>
          </p:cNvSpPr>
          <p:nvPr>
            <p:ph type="body" sz="quarter" idx="1"/>
          </p:nvPr>
        </p:nvSpPr>
        <p:spPr>
          <a:xfrm>
            <a:off x="332504" y="1357350"/>
            <a:ext cx="8478992" cy="5343250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0" indent="0">
              <a:lnSpc>
                <a:spcPct val="115000"/>
              </a:lnSpc>
              <a:spcBef>
                <a:spcPts val="0"/>
              </a:spcBef>
              <a:buSzTx/>
              <a:buNone/>
              <a:defRPr sz="2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Wellspring Living was one of many nonprofit agencies across the state that worked together on awareness activities leading up to SB53:</a:t>
            </a:r>
            <a:endParaRPr lang="en-US" sz="1600" dirty="0" smtClean="0"/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venir Heavy"/>
              </a:rPr>
              <a:t>Numerous trainings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venir Heavy"/>
              </a:rPr>
              <a:t>Materials distribution to hotels and convenience stores</a:t>
            </a:r>
          </a:p>
          <a:p>
            <a:pPr marL="12573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venir Heavy"/>
              </a:rPr>
              <a:t>Awareness bus tours: “Hidden in Plain View”</a:t>
            </a:r>
          </a:p>
          <a:p>
            <a:endParaRPr lang="en-US" b="1" dirty="0" smtClean="0"/>
          </a:p>
          <a:p>
            <a:r>
              <a:rPr lang="en-US" b="1" u="sng" dirty="0" smtClean="0"/>
              <a:t>STATS:</a:t>
            </a:r>
            <a:endParaRPr lang="en-US" b="1" u="sng" dirty="0"/>
          </a:p>
          <a:p>
            <a:r>
              <a:rPr lang="en-US" b="1" dirty="0" smtClean="0"/>
              <a:t>169 arrests – </a:t>
            </a:r>
            <a:r>
              <a:rPr lang="en-US" dirty="0" smtClean="0"/>
              <a:t>of those, 26</a:t>
            </a:r>
            <a:r>
              <a:rPr lang="en-US" b="1" dirty="0"/>
              <a:t> </a:t>
            </a:r>
            <a:r>
              <a:rPr lang="en-US" dirty="0" smtClean="0"/>
              <a:t>traffickers </a:t>
            </a:r>
            <a:r>
              <a:rPr lang="en-US" dirty="0"/>
              <a:t>and 34 attempting to buy sex from minors</a:t>
            </a:r>
          </a:p>
          <a:p>
            <a:r>
              <a:rPr lang="en-US" b="1" dirty="0"/>
              <a:t>9 recoveries </a:t>
            </a:r>
            <a:r>
              <a:rPr lang="en-US" dirty="0"/>
              <a:t>of minor victims (youngest was 14)</a:t>
            </a:r>
          </a:p>
          <a:p>
            <a:r>
              <a:rPr lang="en-US" b="1" dirty="0"/>
              <a:t>9 adult victims</a:t>
            </a:r>
            <a:r>
              <a:rPr lang="en-US" dirty="0"/>
              <a:t> were </a:t>
            </a:r>
            <a:r>
              <a:rPr lang="en-US" dirty="0" smtClean="0"/>
              <a:t>identified</a:t>
            </a:r>
          </a:p>
          <a:p>
            <a:endParaRPr lang="en-US" dirty="0"/>
          </a:p>
          <a:p>
            <a:r>
              <a:rPr lang="en-US" b="1" dirty="0"/>
              <a:t>13 of 34</a:t>
            </a:r>
            <a:r>
              <a:rPr lang="en-US" dirty="0"/>
              <a:t> missing and at-risk kids in </a:t>
            </a:r>
            <a:r>
              <a:rPr lang="en-US" dirty="0" smtClean="0"/>
              <a:t>the Missing </a:t>
            </a:r>
            <a:r>
              <a:rPr lang="en-US" dirty="0"/>
              <a:t>Children's Booklet </a:t>
            </a:r>
            <a:r>
              <a:rPr lang="en-US" dirty="0" smtClean="0"/>
              <a:t>were recovered </a:t>
            </a:r>
            <a:r>
              <a:rPr lang="en-US" dirty="0"/>
              <a:t>within one week of Super Bowl!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47006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0" descr="Shape 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9581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0"/>
          <p:cNvSpPr txBox="1"/>
          <p:nvPr/>
        </p:nvSpPr>
        <p:spPr>
          <a:xfrm>
            <a:off x="0" y="310863"/>
            <a:ext cx="9144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Recent Victories in the Fight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8" name="Google Shape;418;p60"/>
          <p:cNvSpPr txBox="1">
            <a:spLocks noGrp="1"/>
          </p:cNvSpPr>
          <p:nvPr>
            <p:ph type="body" idx="1"/>
          </p:nvPr>
        </p:nvSpPr>
        <p:spPr>
          <a:xfrm>
            <a:off x="381000" y="1206500"/>
            <a:ext cx="8229600" cy="50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342860" marR="0" lvl="0" indent="-3619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November 2016: With over 83% of the vote, Georgia voters adopted the “Safe Harbor Act”</a:t>
            </a:r>
            <a:endParaRPr sz="20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3/21/18: United States Senate passes SESTA (Stop Enabling Sex Traffickers Act of 2017)</a:t>
            </a:r>
            <a:endParaRPr sz="20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r>
              <a:rPr lang="en-US" sz="2000" b="1" dirty="0">
                <a:latin typeface="Helvetica Neue"/>
                <a:ea typeface="Helvetica Neue"/>
                <a:cs typeface="Helvetica Neue"/>
                <a:sym typeface="Helvetica Neue"/>
              </a:rPr>
              <a:t>4/6/18: The FBI seized and shut down backpage.com and affiliated websites with 7 executives </a:t>
            </a:r>
            <a:r>
              <a:rPr lang="en-US" sz="2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indicted</a:t>
            </a: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endParaRPr lang="en-US" sz="20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r>
              <a:rPr lang="en-US" sz="2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2018 GA Legislative Session: Bills passed to increase penalties</a:t>
            </a: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endParaRPr lang="en-US" sz="20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r>
              <a:rPr lang="en-US" sz="2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2/26/19: Governor Brian Kemp and First Lady Marty Kemp announce their dedication to this cause with the creation of the GRACE commission</a:t>
            </a:r>
          </a:p>
          <a:p>
            <a:pPr marL="4445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lang="en-US" sz="2000" b="1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r>
              <a:rPr lang="en-US" sz="2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2019 GA Legislative Session: SB158 &amp; HB234 – Anti-Human Trafficking Protective Response Act</a:t>
            </a:r>
          </a:p>
          <a:p>
            <a:pPr marL="4445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lang="en-US" sz="200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860" marR="0" lvl="0" indent="-29841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</a:pPr>
            <a:endParaRPr sz="22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76362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1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61"/>
          <p:cNvSpPr txBox="1"/>
          <p:nvPr/>
        </p:nvSpPr>
        <p:spPr>
          <a:xfrm>
            <a:off x="487050" y="1694216"/>
            <a:ext cx="8169900" cy="4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Content </a:t>
            </a:r>
            <a:r>
              <a:rPr lang="en-US" sz="2000" u="sng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does not</a:t>
            </a: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always speak for itself. The communicator must speak the story. </a:t>
            </a:r>
            <a:endParaRPr lang="en-US" sz="2000" dirty="0" smtClean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01600" lvl="5">
              <a:buClr>
                <a:schemeClr val="dk1"/>
              </a:buClr>
              <a:buSzPts val="2000"/>
            </a:pPr>
            <a:r>
              <a:rPr lang="en-US" sz="20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</a:t>
            </a:r>
            <a:r>
              <a:rPr lang="en-US" sz="18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- </a:t>
            </a:r>
            <a:r>
              <a:rPr lang="en-US" sz="16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Stories: Excerpts from Wellspring Living books, YouTube channel, 	</a:t>
            </a:r>
            <a:r>
              <a:rPr lang="en-US" sz="16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  </a:t>
            </a:r>
          </a:p>
          <a:p>
            <a:pPr marL="101600" lvl="5">
              <a:buClr>
                <a:schemeClr val="dk1"/>
              </a:buClr>
              <a:buSzPts val="2000"/>
            </a:pPr>
            <a:r>
              <a:rPr lang="en-US" sz="16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               personal experience (keeping confidentiality in mind), Wellspring Living 	  Social Media channels (especially Facebook), etc.</a:t>
            </a:r>
            <a:endParaRPr sz="16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You must have the heart, the passion, and the knowledge.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The story is often in the details! 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Try to have good variety in your voice - rate, tone, inflection, etc. 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Every speaking engagement is a real opportunity. You never know who is in that audience!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Practice, practice, practice! 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26" name="Google Shape;426;p61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75" y="0"/>
            <a:ext cx="9159575" cy="1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1"/>
          <p:cNvSpPr txBox="1"/>
          <p:nvPr/>
        </p:nvSpPr>
        <p:spPr>
          <a:xfrm>
            <a:off x="817350" y="282925"/>
            <a:ext cx="7509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Things to Remember...</a:t>
            </a:r>
            <a:endParaRPr sz="2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2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4" name="Google Shape;434;p62"/>
          <p:cNvSpPr txBox="1"/>
          <p:nvPr/>
        </p:nvSpPr>
        <p:spPr>
          <a:xfrm>
            <a:off x="681000" y="1715788"/>
            <a:ext cx="8169900" cy="4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Going “off-script,” giving opinions and inaccurate (or outdated) statistics.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Speaking on unrelated topics (i.e. Discussing your political views and personal life)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Speaking longer than the requested time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Encouraging debate or arguing general issues surrounding the  issue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mo"/>
              <a:buChar char="●"/>
            </a:pPr>
            <a:r>
              <a:rPr lang="en-US" sz="2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Using terms like- prostitution/prostitute/escort</a:t>
            </a: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35" name="Google Shape;435;p62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75" y="0"/>
            <a:ext cx="9159575" cy="1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2"/>
          <p:cNvSpPr txBox="1"/>
          <p:nvPr/>
        </p:nvSpPr>
        <p:spPr>
          <a:xfrm>
            <a:off x="720350" y="208438"/>
            <a:ext cx="7509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Things to Avoid…</a:t>
            </a:r>
            <a:endParaRPr sz="24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0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9581" cy="12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0"/>
          <p:cNvSpPr/>
          <p:nvPr/>
        </p:nvSpPr>
        <p:spPr>
          <a:xfrm>
            <a:off x="0" y="307625"/>
            <a:ext cx="914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lang="en-US" sz="3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Prepare for your event...</a:t>
            </a:r>
            <a:endParaRPr dirty="0"/>
          </a:p>
        </p:txBody>
      </p:sp>
      <p:sp>
        <p:nvSpPr>
          <p:cNvPr id="207" name="Google Shape;207;p40"/>
          <p:cNvSpPr txBox="1">
            <a:spLocks noGrp="1"/>
          </p:cNvSpPr>
          <p:nvPr>
            <p:ph type="body" idx="1"/>
          </p:nvPr>
        </p:nvSpPr>
        <p:spPr>
          <a:xfrm>
            <a:off x="457200" y="1339325"/>
            <a:ext cx="8229600" cy="5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Know your elevator speech!!!</a:t>
            </a:r>
            <a:endParaRPr sz="2400" b="1" i="1" dirty="0">
              <a:solidFill>
                <a:srgbClr val="FF0000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400" i="1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dirty="0">
                <a:latin typeface="Helvetica Neue" panose="020B0604020202020204" charset="0"/>
                <a:ea typeface="Arimo"/>
                <a:cs typeface="Arimo"/>
                <a:sym typeface="Arimo"/>
              </a:rPr>
              <a:t>Be sure to </a:t>
            </a:r>
            <a:r>
              <a:rPr lang="en-US" sz="2400" u="sng" dirty="0">
                <a:latin typeface="Helvetica Neue" panose="020B0604020202020204" charset="0"/>
                <a:ea typeface="Arimo"/>
                <a:cs typeface="Arimo"/>
                <a:sym typeface="Arimo"/>
              </a:rPr>
              <a:t>always</a:t>
            </a:r>
            <a:r>
              <a:rPr lang="en-US" sz="2400" dirty="0">
                <a:latin typeface="Helvetica Neue" panose="020B0604020202020204" charset="0"/>
                <a:ea typeface="Arimo"/>
                <a:cs typeface="Arimo"/>
                <a:sym typeface="Arimo"/>
              </a:rPr>
              <a:t> cover the following topics when you are speaking:</a:t>
            </a: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400"/>
              <a:buFont typeface="Arimo"/>
              <a:buChar char="•"/>
            </a:pPr>
            <a:r>
              <a:rPr lang="en-US" sz="2400" dirty="0">
                <a:latin typeface="Helvetica Neue" panose="020B0604020202020204" charset="0"/>
                <a:ea typeface="Arimo"/>
                <a:cs typeface="Arimo"/>
                <a:sym typeface="Arimo"/>
              </a:rPr>
              <a:t>WSL Mission &amp; Vision</a:t>
            </a: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mo"/>
              <a:buChar char="•"/>
            </a:pPr>
            <a:r>
              <a:rPr lang="en-US" sz="2400" dirty="0">
                <a:latin typeface="Helvetica Neue" panose="020B0604020202020204" charset="0"/>
                <a:ea typeface="Arimo"/>
                <a:cs typeface="Arimo"/>
                <a:sym typeface="Arimo"/>
              </a:rPr>
              <a:t>Brief History</a:t>
            </a: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mo"/>
              <a:buChar char="•"/>
            </a:pPr>
            <a:r>
              <a:rPr lang="en-US" sz="2400" dirty="0">
                <a:latin typeface="Helvetica Neue" panose="020B0604020202020204" charset="0"/>
                <a:ea typeface="Arimo"/>
                <a:cs typeface="Arimo"/>
                <a:sym typeface="Arimo"/>
              </a:rPr>
              <a:t>Our Programs &amp; Services</a:t>
            </a: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mo"/>
              <a:buChar char="•"/>
            </a:pPr>
            <a:r>
              <a:rPr lang="en-US" sz="2400" dirty="0">
                <a:latin typeface="Helvetica Neue" panose="020B0604020202020204" charset="0"/>
                <a:ea typeface="Arimo"/>
                <a:cs typeface="Arimo"/>
                <a:sym typeface="Arimo"/>
              </a:rPr>
              <a:t>How to Engage the Community</a:t>
            </a: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1" dirty="0">
                <a:latin typeface="Helvetica Neue" panose="020B0604020202020204" charset="0"/>
                <a:ea typeface="Arimo"/>
                <a:cs typeface="Arimo"/>
                <a:sym typeface="Arimo"/>
              </a:rPr>
              <a:t>Your ultimate goals:</a:t>
            </a:r>
            <a:r>
              <a:rPr lang="en-US" sz="2400" dirty="0">
                <a:latin typeface="Helvetica Neue" panose="020B0604020202020204" charset="0"/>
                <a:ea typeface="Arimo"/>
                <a:cs typeface="Arimo"/>
                <a:sym typeface="Arimo"/>
              </a:rPr>
              <a:t> Inform, Inspire, Motivate</a:t>
            </a:r>
            <a:endParaRPr sz="2400" dirty="0">
              <a:latin typeface="Helvetica Neue" panose="020B0604020202020204" charset="0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4;p63" descr="wl-red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775" y="0"/>
            <a:ext cx="9159575" cy="1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45;p63"/>
          <p:cNvSpPr txBox="1"/>
          <p:nvPr/>
        </p:nvSpPr>
        <p:spPr>
          <a:xfrm>
            <a:off x="720350" y="208438"/>
            <a:ext cx="7509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</a:t>
            </a:r>
            <a:r>
              <a:rPr lang="en-US" sz="48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Steps</a:t>
            </a:r>
            <a:endParaRPr sz="24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443;p63"/>
          <p:cNvSpPr txBox="1"/>
          <p:nvPr/>
        </p:nvSpPr>
        <p:spPr>
          <a:xfrm>
            <a:off x="193938" y="1715788"/>
            <a:ext cx="8656962" cy="4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>
              <a:buClr>
                <a:srgbClr val="FFFFFF"/>
              </a:buClr>
              <a:buSzPts val="500"/>
            </a:pPr>
            <a:r>
              <a:rPr lang="en-US" sz="2000" b="1" u="sng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AFTER TRAINING:</a:t>
            </a:r>
            <a:endParaRPr lang="en-US" sz="2000" b="1" u="sng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buClr>
                <a:srgbClr val="FFFFFF"/>
              </a:buClr>
              <a:buSzPts val="500"/>
            </a:pPr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buClr>
                <a:srgbClr val="FFFFFF"/>
              </a:buClr>
              <a:buSzPts val="500"/>
            </a:pP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1. You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will receive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an email with a link to our Speakers Bureau resource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webpage: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3"/>
              </a:rPr>
              <a:t>https://wellspringliving.org/speakers/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</a:p>
          <a:p>
            <a:pPr>
              <a:buClr>
                <a:srgbClr val="FFFFFF"/>
              </a:buClr>
              <a:buSzPts val="500"/>
            </a:pPr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buClr>
                <a:srgbClr val="FFFFFF"/>
              </a:buClr>
              <a:buSzPts val="500"/>
            </a:pP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On this webpage, you will find:</a:t>
            </a:r>
          </a:p>
          <a:p>
            <a:pPr marL="285750" indent="-285750">
              <a:buClr>
                <a:srgbClr val="FFFFFF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- A copy of this power point</a:t>
            </a:r>
          </a:p>
          <a:p>
            <a:pPr marL="285750" indent="-285750">
              <a:buClr>
                <a:srgbClr val="FFFFFF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- Excerpts from </a:t>
            </a:r>
            <a:r>
              <a:rPr lang="en-US" sz="1800" u="sng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The White Umbrella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and </a:t>
            </a:r>
            <a:r>
              <a:rPr lang="en-US" sz="1800" u="sng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Make it Zero</a:t>
            </a:r>
          </a:p>
          <a:p>
            <a:pPr marL="285750" indent="-285750">
              <a:buClr>
                <a:srgbClr val="FFFFFF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1800" i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i="1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-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Videos</a:t>
            </a:r>
          </a:p>
          <a:p>
            <a:pPr marL="285750" indent="-285750">
              <a:buClr>
                <a:srgbClr val="FFFFFF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- Links to additional outside resources</a:t>
            </a:r>
          </a:p>
          <a:p>
            <a:pPr marL="285750" indent="-285750">
              <a:buClr>
                <a:srgbClr val="FFFFFF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- Tips about Speaking from Executive Director, Mary Frances </a:t>
            </a:r>
            <a:r>
              <a:rPr lang="en-US" sz="1800" dirty="0" err="1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Bowley</a:t>
            </a:r>
            <a:endParaRPr lang="en-US" sz="18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285750" indent="-285750">
              <a:buClr>
                <a:srgbClr val="FFFFFF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- Link to post-event survey</a:t>
            </a:r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buClr>
                <a:srgbClr val="FFFFFF"/>
              </a:buClr>
              <a:buSzPts val="500"/>
            </a:pPr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buClr>
                <a:srgbClr val="FFFFFF"/>
              </a:buClr>
              <a:buSzPts val="500"/>
            </a:pPr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>
              <a:buClr>
                <a:srgbClr val="FFFFFF"/>
              </a:buClr>
              <a:buSzPts val="500"/>
            </a:pP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2.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Before taking your own event, you are required to shadow a current      </a:t>
            </a:r>
          </a:p>
          <a:p>
            <a:pPr>
              <a:buClr>
                <a:srgbClr val="FFFFFF"/>
              </a:buClr>
              <a:buSzPts val="500"/>
            </a:pP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speaker at an upcoming event.</a:t>
            </a:r>
          </a:p>
          <a:p>
            <a:pPr>
              <a:buClr>
                <a:srgbClr val="FFFFFF"/>
              </a:buClr>
              <a:buSzPts val="500"/>
            </a:pPr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457200" indent="-457200">
              <a:buClr>
                <a:srgbClr val="FFFFFF"/>
              </a:buClr>
              <a:buSzPts val="500"/>
              <a:buAutoNum type="arabicPeriod"/>
            </a:pPr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2241884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3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63"/>
          <p:cNvSpPr txBox="1"/>
          <p:nvPr/>
        </p:nvSpPr>
        <p:spPr>
          <a:xfrm>
            <a:off x="157941" y="1451628"/>
            <a:ext cx="8828142" cy="522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>
              <a:buClr>
                <a:srgbClr val="FFFFFF"/>
              </a:buClr>
              <a:buSzPts val="500"/>
            </a:pPr>
            <a:r>
              <a:rPr lang="en-US" sz="2000" b="1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SHADOWING:</a:t>
            </a:r>
          </a:p>
          <a:p>
            <a:pPr fontAlgn="base"/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1. When </a:t>
            </a: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events come up, you will receive an email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from </a:t>
            </a:r>
            <a:r>
              <a:rPr lang="en-US" sz="1800" u="sng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3"/>
              </a:rPr>
              <a:t>events@wellspringliving.org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</a:t>
            </a:r>
          </a:p>
          <a:p>
            <a:pPr fontAlgn="base"/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with </a:t>
            </a: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the special event details. </a:t>
            </a:r>
            <a:endParaRPr lang="en-US" sz="18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2.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Look at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the date, location and details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to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see if it’s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something you’d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like to shadow.  </a:t>
            </a:r>
            <a:endParaRPr lang="en-US" sz="1800" dirty="0" smtClean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endParaRPr lang="en-US" sz="180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3. Reply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to the email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indicating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you are interested in shadowing. </a:t>
            </a:r>
            <a:endParaRPr lang="en-US" sz="1800" dirty="0" smtClean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     </a:t>
            </a:r>
            <a:r>
              <a:rPr lang="en-US" sz="1600" i="1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*Shadowing </a:t>
            </a:r>
            <a:r>
              <a:rPr lang="en-US" sz="1600" i="1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opportunities are first come, first serve. </a:t>
            </a:r>
            <a:endParaRPr lang="en-US" sz="1800" i="1" dirty="0" smtClean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endParaRPr lang="en-US" sz="1800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4. You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will get a reply as to whether or not you are confirmed for the event. </a:t>
            </a: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  - If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you are confirmed: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You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will be introduced to the speaker via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email and you    </a:t>
            </a:r>
          </a:p>
          <a:p>
            <a:pPr fontAlgn="base"/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     will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get a calendar </a:t>
            </a:r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invitation</a:t>
            </a:r>
          </a:p>
          <a:p>
            <a:pPr fontAlgn="base"/>
            <a:endParaRPr lang="en-US" sz="1800" dirty="0" smtClean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r>
              <a:rPr lang="en-US" sz="1800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      - If </a:t>
            </a:r>
            <a:r>
              <a:rPr lang="en-US" sz="18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you are not, wait for the next event. </a:t>
            </a:r>
            <a:endParaRPr lang="en-US" sz="1800" dirty="0" smtClean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endParaRPr lang="en-US" sz="18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 fontAlgn="base"/>
            <a:r>
              <a:rPr lang="en-US" sz="1600" i="1" dirty="0"/>
              <a:t>This step </a:t>
            </a:r>
            <a:r>
              <a:rPr lang="en-US" sz="1600" i="1" dirty="0" smtClean="0"/>
              <a:t>can </a:t>
            </a:r>
            <a:r>
              <a:rPr lang="en-US" sz="1600" i="1" dirty="0"/>
              <a:t>take a while to complete, as there are many who are waiting to shadow. </a:t>
            </a:r>
            <a:r>
              <a:rPr lang="en-US" sz="1600" i="1" dirty="0" smtClean="0"/>
              <a:t>In the meantime, connect with our social media accounts, study our website, &amp; keep up with resources to familiarize yourself as much as possible with our work! </a:t>
            </a:r>
            <a:endParaRPr lang="en-US" sz="1800" i="1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Helvetica Neue"/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44" name="Google Shape;444;p63" descr="wl-red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775" y="0"/>
            <a:ext cx="9159575" cy="13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3"/>
          <p:cNvSpPr txBox="1"/>
          <p:nvPr/>
        </p:nvSpPr>
        <p:spPr>
          <a:xfrm>
            <a:off x="720350" y="208438"/>
            <a:ext cx="7509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Steps: Shadowing</a:t>
            </a:r>
            <a:endParaRPr sz="24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3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63"/>
          <p:cNvSpPr txBox="1"/>
          <p:nvPr/>
        </p:nvSpPr>
        <p:spPr>
          <a:xfrm>
            <a:off x="0" y="1652322"/>
            <a:ext cx="9159575" cy="455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r>
              <a:rPr lang="en-US" sz="2000" b="1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AFTER SHADOWING:</a:t>
            </a:r>
          </a:p>
          <a:p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You will receive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“OPEN: EVENT NAME”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event invites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(via calendar request) from </a:t>
            </a:r>
            <a:r>
              <a:rPr lang="en-US" sz="2000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events@wellspringliving.org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. Review the details to see if you are available and interested in speaking. If, so reply back to Wellspring Living </a:t>
            </a:r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*</a:t>
            </a:r>
            <a:r>
              <a:rPr lang="en-US" sz="2000" i="1" dirty="0" smtClean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Speaking opportunities </a:t>
            </a:r>
            <a:r>
              <a:rPr lang="en-US" sz="2000" i="1" dirty="0">
                <a:solidFill>
                  <a:schemeClr val="tx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are first come, first serve. </a:t>
            </a:r>
            <a:endParaRPr lang="en-US" sz="2400" i="1" dirty="0">
              <a:solidFill>
                <a:schemeClr val="tx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2. After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Wellspring Living confirms with you, mark your calendar and make sure </a:t>
            </a:r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you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“accept” the calendar invite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. The overall event will be updated to say   </a:t>
            </a:r>
          </a:p>
          <a:p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“FILLED: YOUR NAME: EVENT NAME”</a:t>
            </a:r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3. Wellspring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Living will connect you with the event host. Reach out to the event </a:t>
            </a:r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host (within 48-72 hours) to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introduce yourself and learn more about the 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</a:t>
            </a:r>
          </a:p>
          <a:p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event &amp; expectations:</a:t>
            </a:r>
          </a:p>
          <a:p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- Length of time you are expected to speak within the entire timeframe, 	  Make-up of audience, Specific interests of group, etc.</a:t>
            </a:r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</a:t>
            </a:r>
          </a:p>
          <a:p>
            <a:endParaRPr lang="en-US" sz="16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44" name="Google Shape;444;p63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75" y="0"/>
            <a:ext cx="9159575" cy="133643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3"/>
          <p:cNvSpPr txBox="1"/>
          <p:nvPr/>
        </p:nvSpPr>
        <p:spPr>
          <a:xfrm>
            <a:off x="505644" y="315891"/>
            <a:ext cx="8132712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Steps: Taking an Event</a:t>
            </a:r>
            <a:endParaRPr sz="24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74603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3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63"/>
          <p:cNvSpPr txBox="1"/>
          <p:nvPr/>
        </p:nvSpPr>
        <p:spPr>
          <a:xfrm>
            <a:off x="112541" y="1353698"/>
            <a:ext cx="8918917" cy="550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r>
              <a:rPr lang="en-US" sz="1800" b="1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AFTER SHADOWING:</a:t>
            </a:r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4. Pick-up Speakers Bureau box before event. Boxes are located:</a:t>
            </a: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Duluth Treasures store: (678) 578-6232</a:t>
            </a: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mo"/>
              </a:rPr>
              <a:t>	</a:t>
            </a: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2785 Buford Highway, Suite 102-A // Duluth, GA 30096</a:t>
            </a:r>
          </a:p>
          <a:p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Peachtree City Treasures store: (770) 632-1788</a:t>
            </a: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  <a:sym typeface="Arimo"/>
              </a:rPr>
              <a:t>	</a:t>
            </a:r>
            <a:r>
              <a:rPr lang="en-US" sz="1800" dirty="0">
                <a:latin typeface="Arimo"/>
                <a:ea typeface="Arimo"/>
                <a:cs typeface="Arimo"/>
                <a:sym typeface="Arimo"/>
              </a:rPr>
              <a:t>116 Peachtree City East Shopping Ctr. // Peachtree City, GA 30269</a:t>
            </a:r>
          </a:p>
          <a:p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Main Office: 404-948-HOPE </a:t>
            </a: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	1040 Boulevard SE, Suite M // Atlanta, GA 30312</a:t>
            </a: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   </a:t>
            </a:r>
            <a:r>
              <a:rPr lang="en-US" sz="1800" i="1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*</a:t>
            </a:r>
            <a:r>
              <a:rPr lang="en-US" sz="1800" i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Note: Call </a:t>
            </a:r>
            <a:r>
              <a:rPr lang="en-US" sz="1800" i="1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any of the 3 locations </a:t>
            </a:r>
            <a:r>
              <a:rPr lang="en-US" sz="1800" i="1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before you pick-up to ensure box is there</a:t>
            </a:r>
          </a:p>
          <a:p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5. Attend the event and spread the word about Wellspring Living!</a:t>
            </a:r>
          </a:p>
          <a:p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6. Return box within 24-48 hours of the event.</a:t>
            </a:r>
          </a:p>
          <a:p>
            <a:endParaRPr lang="en-US" sz="1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7. Complete any requested follow-up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and survey with </a:t>
            </a: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designated Wellspring Living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</a:t>
            </a:r>
          </a:p>
          <a:p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18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  staff </a:t>
            </a:r>
            <a:r>
              <a:rPr lang="en-US" sz="18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person</a:t>
            </a:r>
            <a:r>
              <a:rPr lang="en-US" sz="16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.</a:t>
            </a:r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44" name="Google Shape;444;p63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75" y="0"/>
            <a:ext cx="9159575" cy="130829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3"/>
          <p:cNvSpPr txBox="1"/>
          <p:nvPr/>
        </p:nvSpPr>
        <p:spPr>
          <a:xfrm>
            <a:off x="563418" y="301824"/>
            <a:ext cx="8017161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Steps: Taking an Event</a:t>
            </a:r>
            <a:endParaRPr sz="24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27715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3"/>
          <p:cNvSpPr txBox="1"/>
          <p:nvPr/>
        </p:nvSpPr>
        <p:spPr>
          <a:xfrm>
            <a:off x="193938" y="326758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GET INVOLVED</a:t>
            </a:r>
            <a:endParaRPr sz="3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63"/>
          <p:cNvSpPr txBox="1"/>
          <p:nvPr/>
        </p:nvSpPr>
        <p:spPr>
          <a:xfrm>
            <a:off x="112541" y="1353698"/>
            <a:ext cx="8918917" cy="550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Autofit/>
          </a:bodyPr>
          <a:lstStyle/>
          <a:p>
            <a:pPr algn="ctr" fontAlgn="base"/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The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Speakers Bureau boxes contain marketing materials and information you will want to share and help guide conversations. </a:t>
            </a:r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 fontAlgn="base"/>
            <a:endParaRPr lang="en-US" sz="2000" u="sng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 fontAlgn="base"/>
            <a:r>
              <a:rPr lang="en-US" sz="2000" u="sng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Please </a:t>
            </a:r>
            <a:r>
              <a:rPr lang="en-US" sz="2000" u="sng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make sure you are very familiar with the various pieces of materials!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</a:p>
          <a:p>
            <a:pPr algn="ctr" fontAlgn="base"/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 fontAlgn="base"/>
            <a:endParaRPr lang="en-US" sz="2000" dirty="0" smtClean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 fontAlgn="base"/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Most events </a:t>
            </a:r>
            <a:r>
              <a:rPr lang="en-US" sz="2000" dirty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will include informational table </a:t>
            </a:r>
            <a:r>
              <a:rPr lang="en-US" sz="2000" dirty="0" smtClean="0"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set-up</a:t>
            </a:r>
          </a:p>
          <a:p>
            <a:pPr fontAlgn="base"/>
            <a:endParaRPr lang="en-US" sz="20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fontAlgn="base"/>
            <a:endParaRPr lang="en-US"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fontAlgn="base"/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44" name="Google Shape;444;p63" descr="wl-red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75" y="0"/>
            <a:ext cx="9159575" cy="130829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3"/>
          <p:cNvSpPr txBox="1"/>
          <p:nvPr/>
        </p:nvSpPr>
        <p:spPr>
          <a:xfrm>
            <a:off x="563418" y="301824"/>
            <a:ext cx="8017161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Example Event Set-Up</a:t>
            </a:r>
            <a:endParaRPr sz="2400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image6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965958" y="3637280"/>
            <a:ext cx="5212080" cy="2997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22450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4" descr="redBG_shutterstock_1079762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4"/>
          <p:cNvSpPr txBox="1"/>
          <p:nvPr/>
        </p:nvSpPr>
        <p:spPr>
          <a:xfrm>
            <a:off x="2122675" y="904375"/>
            <a:ext cx="4717800" cy="1009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  <a:endParaRPr sz="48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1" descr="bg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1"/>
          <p:cNvSpPr txBox="1"/>
          <p:nvPr/>
        </p:nvSpPr>
        <p:spPr>
          <a:xfrm>
            <a:off x="1081853" y="2951180"/>
            <a:ext cx="69804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Helvetica Neue"/>
              <a:buNone/>
            </a:pPr>
            <a:r>
              <a:rPr lang="en-US" sz="2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TRANSFORM LIVES OF THOSE AT RISK OR VICTIMIZED BY SEXUAL EXPLOITATION</a:t>
            </a:r>
            <a:endParaRPr sz="22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2" descr="bg_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2"/>
          <p:cNvSpPr txBox="1"/>
          <p:nvPr/>
        </p:nvSpPr>
        <p:spPr>
          <a:xfrm>
            <a:off x="442200" y="2342875"/>
            <a:ext cx="82596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Helvetica Neue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WORLD WHERE EVERY VICTIM OF SEXUAL EXPLOITATION HAS ACCESS TO TRANSFORMATIVE CARE.</a:t>
            </a:r>
            <a:endParaRPr sz="22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42"/>
          <p:cNvSpPr/>
          <p:nvPr/>
        </p:nvSpPr>
        <p:spPr>
          <a:xfrm>
            <a:off x="2750525" y="4342770"/>
            <a:ext cx="6227700" cy="2080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Helvetica Neue"/>
              <a:buNone/>
            </a:pPr>
            <a:r>
              <a:rPr lang="en-US" sz="2000" b="1" i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Our mission and vision are designed to help prevent, rescue, and educate about sexual exploitation</a:t>
            </a:r>
            <a:endParaRPr sz="2000" b="1" i="1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 exist to serve those that are victimized and those that are vulnerable </a:t>
            </a:r>
            <a:endParaRPr sz="2000" b="1" i="1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Box 1"/>
          <p:cNvSpPr txBox="1"/>
          <p:nvPr/>
        </p:nvSpPr>
        <p:spPr>
          <a:xfrm>
            <a:off x="601639" y="2047204"/>
            <a:ext cx="4002707" cy="422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2700"/>
              </a:lnSpc>
              <a:defRPr sz="1900">
                <a:solidFill>
                  <a:srgbClr val="FF0000"/>
                </a:solidFill>
              </a:defRPr>
            </a:pPr>
            <a:r>
              <a:rPr dirty="0">
                <a:latin typeface="Helvetica Neue" panose="020B0604020202020204" charset="0"/>
              </a:rPr>
              <a:t>Wellspring Living </a:t>
            </a:r>
            <a:r>
              <a:rPr dirty="0">
                <a:solidFill>
                  <a:srgbClr val="000000"/>
                </a:solidFill>
                <a:latin typeface="Helvetica Neue" panose="020B0604020202020204" charset="0"/>
              </a:rPr>
              <a:t>is devoted to safeguarding and empowering domestic sex trafficking victims and those at risk to develop the courage to move forward and the confidence to succeed. </a:t>
            </a:r>
            <a:endParaRPr dirty="0">
              <a:latin typeface="Helvetica Neue" panose="020B0604020202020204" charset="0"/>
              <a:ea typeface="+mn-ea"/>
              <a:cs typeface="+mn-cs"/>
              <a:sym typeface="Arial"/>
            </a:endParaRPr>
          </a:p>
          <a:p>
            <a:pPr algn="ctr">
              <a:lnSpc>
                <a:spcPts val="2700"/>
              </a:lnSpc>
              <a:defRPr sz="1900"/>
            </a:pPr>
            <a:endParaRPr dirty="0">
              <a:latin typeface="Helvetica Neue" panose="020B0604020202020204" charset="0"/>
              <a:ea typeface="+mn-ea"/>
              <a:cs typeface="+mn-cs"/>
              <a:sym typeface="Arial"/>
            </a:endParaRPr>
          </a:p>
          <a:p>
            <a:pPr algn="ctr">
              <a:lnSpc>
                <a:spcPts val="2700"/>
              </a:lnSpc>
              <a:defRPr sz="1900"/>
            </a:pPr>
            <a:r>
              <a:rPr dirty="0">
                <a:latin typeface="Helvetica Neue" panose="020B0604020202020204" charset="0"/>
              </a:rPr>
              <a:t>Through life-giving residential and community-based programs, girls and young women are provided the opportunity </a:t>
            </a:r>
          </a:p>
          <a:p>
            <a:pPr algn="ctr">
              <a:lnSpc>
                <a:spcPts val="2700"/>
              </a:lnSpc>
              <a:defRPr sz="1900"/>
            </a:pPr>
            <a:r>
              <a:rPr i="1" dirty="0">
                <a:solidFill>
                  <a:srgbClr val="FF0000"/>
                </a:solidFill>
                <a:latin typeface="Helvetica Neue" panose="020B0604020202020204" charset="0"/>
              </a:rPr>
              <a:t>to live and dream again.</a:t>
            </a:r>
          </a:p>
        </p:txBody>
      </p:sp>
      <p:sp>
        <p:nvSpPr>
          <p:cNvPr id="236" name="Title 1"/>
          <p:cNvSpPr txBox="1"/>
          <p:nvPr/>
        </p:nvSpPr>
        <p:spPr>
          <a:xfrm>
            <a:off x="-1" y="736615"/>
            <a:ext cx="5192641" cy="1077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4" tIns="45714" rIns="45714" bIns="45714" anchor="ctr">
            <a:spAutoFit/>
          </a:bodyPr>
          <a:lstStyle/>
          <a:p>
            <a:pPr algn="ctr" defTabSz="457148">
              <a:defRPr sz="3200" b="1">
                <a:solidFill>
                  <a:srgbClr val="FF000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dirty="0">
                <a:latin typeface="Helvetica Neue" panose="020B0604020202020204" charset="0"/>
              </a:rPr>
              <a:t>WELLSPRING LIVING</a:t>
            </a:r>
            <a:br>
              <a:rPr dirty="0">
                <a:latin typeface="Helvetica Neue" panose="020B0604020202020204" charset="0"/>
              </a:rPr>
            </a:br>
            <a:r>
              <a:rPr dirty="0">
                <a:latin typeface="Helvetica Neue" panose="020B0604020202020204" charset="0"/>
              </a:rPr>
              <a:t>—</a:t>
            </a:r>
            <a:r>
              <a:rPr sz="2400" dirty="0">
                <a:latin typeface="Helvetica Neue" panose="020B0604020202020204" charset="0"/>
              </a:rPr>
              <a:t> WHAT WE DO —</a:t>
            </a:r>
          </a:p>
        </p:txBody>
      </p:sp>
    </p:spTree>
    <p:extLst>
      <p:ext uri="{BB962C8B-B14F-4D97-AF65-F5344CB8AC3E}">
        <p14:creationId xmlns:p14="http://schemas.microsoft.com/office/powerpoint/2010/main" val="19324866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20" descr="Shape 2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hape 162" descr="Shape 162"/>
          <p:cNvPicPr>
            <a:picLocks noChangeAspect="1"/>
          </p:cNvPicPr>
          <p:nvPr/>
        </p:nvPicPr>
        <p:blipFill>
          <a:blip r:embed="rId3">
            <a:extLst/>
          </a:blip>
          <a:srcRect t="17497"/>
          <a:stretch>
            <a:fillRect/>
          </a:stretch>
        </p:blipFill>
        <p:spPr>
          <a:xfrm>
            <a:off x="0" y="1199950"/>
            <a:ext cx="9144000" cy="565805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156"/>
          <p:cNvSpPr txBox="1"/>
          <p:nvPr/>
        </p:nvSpPr>
        <p:spPr>
          <a:xfrm>
            <a:off x="0" y="307624"/>
            <a:ext cx="9144000" cy="6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dirty="0"/>
              <a:t>WELLSPRING LIVING HISTORY</a:t>
            </a:r>
          </a:p>
        </p:txBody>
      </p:sp>
      <p:sp>
        <p:nvSpPr>
          <p:cNvPr id="243" name="Shape 157"/>
          <p:cNvSpPr txBox="1">
            <a:spLocks noGrp="1"/>
          </p:cNvSpPr>
          <p:nvPr>
            <p:ph type="body" sz="quarter" idx="1"/>
          </p:nvPr>
        </p:nvSpPr>
        <p:spPr>
          <a:xfrm>
            <a:off x="332504" y="1438550"/>
            <a:ext cx="8478992" cy="945047"/>
          </a:xfrm>
          <a:prstGeom prst="rect">
            <a:avLst/>
          </a:prstGeom>
        </p:spPr>
        <p:txBody>
          <a:bodyPr lIns="45699" tIns="45699" rIns="45699" bIns="45699"/>
          <a:lstStyle>
            <a:lvl1pPr marL="0" indent="0">
              <a:lnSpc>
                <a:spcPct val="115000"/>
              </a:lnSpc>
              <a:spcBef>
                <a:spcPts val="0"/>
              </a:spcBef>
              <a:buSzTx/>
              <a:buNone/>
              <a:defRPr sz="2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latin typeface="Helvetica Neue" panose="020B0604020202020204" charset="0"/>
              </a:rPr>
              <a:t>Wellspring Living has been serving survivors of sex trafficking in the Metro Atlanta area since 2001</a:t>
            </a:r>
          </a:p>
        </p:txBody>
      </p:sp>
      <p:sp>
        <p:nvSpPr>
          <p:cNvPr id="244" name="Rectangle 2"/>
          <p:cNvSpPr txBox="1"/>
          <p:nvPr/>
        </p:nvSpPr>
        <p:spPr>
          <a:xfrm>
            <a:off x="396856" y="2438381"/>
            <a:ext cx="134389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400">
                <a:solidFill>
                  <a:srgbClr val="53535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2001</a:t>
            </a:r>
          </a:p>
        </p:txBody>
      </p:sp>
      <p:sp>
        <p:nvSpPr>
          <p:cNvPr id="245" name="Rectangle 17"/>
          <p:cNvSpPr txBox="1"/>
          <p:nvPr/>
        </p:nvSpPr>
        <p:spPr>
          <a:xfrm>
            <a:off x="396856" y="3165481"/>
            <a:ext cx="134389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400">
                <a:solidFill>
                  <a:srgbClr val="53535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2008</a:t>
            </a:r>
          </a:p>
        </p:txBody>
      </p:sp>
      <p:sp>
        <p:nvSpPr>
          <p:cNvPr id="246" name="Rectangle 18"/>
          <p:cNvSpPr txBox="1"/>
          <p:nvPr/>
        </p:nvSpPr>
        <p:spPr>
          <a:xfrm>
            <a:off x="396856" y="3968791"/>
            <a:ext cx="134389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400">
                <a:solidFill>
                  <a:srgbClr val="53535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2012</a:t>
            </a:r>
          </a:p>
        </p:txBody>
      </p:sp>
      <p:sp>
        <p:nvSpPr>
          <p:cNvPr id="247" name="Rectangle 20"/>
          <p:cNvSpPr txBox="1"/>
          <p:nvPr/>
        </p:nvSpPr>
        <p:spPr>
          <a:xfrm>
            <a:off x="396856" y="5706695"/>
            <a:ext cx="134389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400">
                <a:solidFill>
                  <a:srgbClr val="53535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2018</a:t>
            </a:r>
          </a:p>
        </p:txBody>
      </p:sp>
      <p:sp>
        <p:nvSpPr>
          <p:cNvPr id="248" name="Rectangle 21"/>
          <p:cNvSpPr txBox="1"/>
          <p:nvPr/>
        </p:nvSpPr>
        <p:spPr>
          <a:xfrm>
            <a:off x="396856" y="4823209"/>
            <a:ext cx="1343892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400">
                <a:solidFill>
                  <a:srgbClr val="53535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2014</a:t>
            </a:r>
          </a:p>
        </p:txBody>
      </p:sp>
      <p:sp>
        <p:nvSpPr>
          <p:cNvPr id="249" name="TextBox 3"/>
          <p:cNvSpPr txBox="1"/>
          <p:nvPr/>
        </p:nvSpPr>
        <p:spPr>
          <a:xfrm>
            <a:off x="1650824" y="2629736"/>
            <a:ext cx="7103786" cy="35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55879">
              <a:lnSpc>
                <a:spcPct val="115000"/>
              </a:lnSpc>
              <a:spcBef>
                <a:spcPts val="500"/>
              </a:spcBef>
              <a:defRPr sz="1500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>
                <a:latin typeface="Helvetica Neue" panose="020B0604020202020204" charset="0"/>
              </a:rPr>
              <a:t>WSL opened its first residential program for women 18+</a:t>
            </a:r>
          </a:p>
        </p:txBody>
      </p:sp>
      <p:sp>
        <p:nvSpPr>
          <p:cNvPr id="250" name="TextBox 23"/>
          <p:cNvSpPr txBox="1"/>
          <p:nvPr/>
        </p:nvSpPr>
        <p:spPr>
          <a:xfrm>
            <a:off x="1650824" y="3337336"/>
            <a:ext cx="7103787" cy="35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55879">
              <a:lnSpc>
                <a:spcPct val="115000"/>
              </a:lnSpc>
              <a:defRPr sz="1500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>
                <a:latin typeface="Helvetica Neue" panose="020B0604020202020204" charset="0"/>
              </a:rPr>
              <a:t>WSL expanded to serve minors (ages 12-17) in partnership with Georgia Baptist</a:t>
            </a:r>
          </a:p>
        </p:txBody>
      </p:sp>
      <p:sp>
        <p:nvSpPr>
          <p:cNvPr id="251" name="TextBox 24"/>
          <p:cNvSpPr txBox="1"/>
          <p:nvPr/>
        </p:nvSpPr>
        <p:spPr>
          <a:xfrm>
            <a:off x="1650823" y="4003892"/>
            <a:ext cx="7103788" cy="60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55879">
              <a:lnSpc>
                <a:spcPct val="115000"/>
              </a:lnSpc>
              <a:defRPr sz="1500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latin typeface="Helvetica Neue" panose="020B0604020202020204" charset="0"/>
              </a:rPr>
              <a:t>WSL began training and providing mentorship to other like-minded organizations       </a:t>
            </a:r>
          </a:p>
          <a:p>
            <a:pPr indent="55879">
              <a:lnSpc>
                <a:spcPct val="115000"/>
              </a:lnSpc>
              <a:defRPr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latin typeface="Helvetica Neue" panose="020B0604020202020204" charset="0"/>
              </a:rPr>
              <a:t>through our Institute </a:t>
            </a:r>
          </a:p>
        </p:txBody>
      </p:sp>
      <p:sp>
        <p:nvSpPr>
          <p:cNvPr id="252" name="TextBox 25"/>
          <p:cNvSpPr txBox="1"/>
          <p:nvPr/>
        </p:nvSpPr>
        <p:spPr>
          <a:xfrm>
            <a:off x="1650824" y="4990593"/>
            <a:ext cx="7103786" cy="357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55879">
              <a:lnSpc>
                <a:spcPct val="115000"/>
              </a:lnSpc>
              <a:defRPr sz="1500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>
                <a:latin typeface="Helvetica Neue" panose="020B0604020202020204" charset="0"/>
              </a:rPr>
              <a:t>WSL launched the Women’s Academy in partnership with the YMCA</a:t>
            </a:r>
          </a:p>
        </p:txBody>
      </p:sp>
      <p:sp>
        <p:nvSpPr>
          <p:cNvPr id="253" name="TextBox 26"/>
          <p:cNvSpPr txBox="1"/>
          <p:nvPr/>
        </p:nvSpPr>
        <p:spPr>
          <a:xfrm>
            <a:off x="1668881" y="5621916"/>
            <a:ext cx="7265846" cy="88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2">
              <a:lnSpc>
                <a:spcPct val="115000"/>
              </a:lnSpc>
              <a:defRPr sz="1500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>
                <a:latin typeface="Helvetica Neue" panose="020B0604020202020204" charset="0"/>
              </a:rPr>
              <a:t>WSL launched 2 new programs: </a:t>
            </a:r>
            <a:r>
              <a:rPr dirty="0" smtClean="0">
                <a:latin typeface="Helvetica Neue" panose="020B0604020202020204" charset="0"/>
              </a:rPr>
              <a:t>Women’s </a:t>
            </a:r>
            <a:r>
              <a:rPr dirty="0">
                <a:latin typeface="Helvetica Neue" panose="020B0604020202020204" charset="0"/>
              </a:rPr>
              <a:t>Residential Program South, to serve young women (ages 18-21), and the Youth Academy, focused on at-risk high school students (boys and girls ages 14+)</a:t>
            </a:r>
          </a:p>
        </p:txBody>
      </p:sp>
    </p:spTree>
    <p:extLst>
      <p:ext uri="{BB962C8B-B14F-4D97-AF65-F5344CB8AC3E}">
        <p14:creationId xmlns:p14="http://schemas.microsoft.com/office/powerpoint/2010/main" val="4495228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02" descr="Shape 2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Shape 203" descr="Shape 20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728" y="1995247"/>
            <a:ext cx="553274" cy="523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Shape 204" descr="Shape 20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5191" y="2001989"/>
            <a:ext cx="812381" cy="510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hape 205" descr="Shape 20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07855" y="1992371"/>
            <a:ext cx="767580" cy="52926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06"/>
          <p:cNvSpPr txBox="1"/>
          <p:nvPr/>
        </p:nvSpPr>
        <p:spPr>
          <a:xfrm>
            <a:off x="483649" y="2632498"/>
            <a:ext cx="2824204" cy="31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defRPr sz="1700" b="1">
                <a:solidFill>
                  <a:srgbClr val="D1012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" panose="020B0604020202020204" charset="0"/>
              </a:rPr>
              <a:t>RESIDENTIAL</a:t>
            </a:r>
            <a:r>
              <a:rPr sz="1400" b="0" dirty="0">
                <a:solidFill>
                  <a:srgbClr val="000000"/>
                </a:solidFill>
                <a:latin typeface="Helvetica Neue" panose="020B0604020202020204" charset="0"/>
                <a:ea typeface="+mn-ea"/>
                <a:cs typeface="+mn-cs"/>
                <a:sym typeface="Arial"/>
              </a:rPr>
              <a:t> </a:t>
            </a:r>
            <a:r>
              <a:rPr dirty="0">
                <a:latin typeface="Helvetica Neue" panose="020B0604020202020204" charset="0"/>
              </a:rPr>
              <a:t>CARE</a:t>
            </a:r>
          </a:p>
          <a:p>
            <a:endParaRPr sz="1700" b="1" dirty="0">
              <a:solidFill>
                <a:srgbClr val="D1012A"/>
              </a:solidFill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  <a:p>
            <a:pPr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" panose="020B0604020202020204" charset="0"/>
              </a:rPr>
              <a:t>GIRLS’ RESIDENTIAL PROGRAM</a:t>
            </a:r>
            <a:br>
              <a:rPr dirty="0">
                <a:latin typeface="Helvetica Neue" panose="020B0604020202020204" charset="0"/>
              </a:rPr>
            </a:br>
            <a:r>
              <a:rPr b="0" i="1" dirty="0">
                <a:latin typeface="Helvetica Neue" panose="020B0604020202020204" charset="0"/>
              </a:rPr>
              <a:t>(ages 12-17)</a:t>
            </a:r>
            <a:endParaRPr i="1" dirty="0">
              <a:latin typeface="Helvetica Neue" panose="020B0604020202020204" charset="0"/>
              <a:ea typeface="+mn-ea"/>
              <a:cs typeface="+mn-cs"/>
              <a:sym typeface="Arial"/>
            </a:endParaRPr>
          </a:p>
          <a:p>
            <a:endParaRPr i="1" dirty="0">
              <a:latin typeface="Helvetica Neue" panose="020B0604020202020204" charset="0"/>
            </a:endParaRPr>
          </a:p>
          <a:p>
            <a:pPr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" panose="020B0604020202020204" charset="0"/>
              </a:rPr>
              <a:t>WOMEN'S RESIDENTIAL PROGRAM - NORTH </a:t>
            </a:r>
          </a:p>
          <a:p>
            <a:pPr>
              <a:defRPr sz="15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" panose="020B0604020202020204" charset="0"/>
              </a:rPr>
              <a:t>(ages 18-32)</a:t>
            </a:r>
          </a:p>
          <a:p>
            <a:endParaRPr sz="1500" i="1" dirty="0"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  <a:p>
            <a:pPr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" panose="020B0604020202020204" charset="0"/>
              </a:rPr>
              <a:t>WOMEN'S RESIDENTIAL PROGRAM - SOUTH</a:t>
            </a:r>
          </a:p>
          <a:p>
            <a:pPr>
              <a:defRPr sz="15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" panose="020B0604020202020204" charset="0"/>
              </a:rPr>
              <a:t>(ages 18-21)</a:t>
            </a:r>
          </a:p>
        </p:txBody>
      </p:sp>
      <p:sp>
        <p:nvSpPr>
          <p:cNvPr id="293" name="Shape 207"/>
          <p:cNvSpPr txBox="1"/>
          <p:nvPr/>
        </p:nvSpPr>
        <p:spPr>
          <a:xfrm>
            <a:off x="3193649" y="2632504"/>
            <a:ext cx="2756703" cy="226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defRPr sz="1700" b="1">
                <a:solidFill>
                  <a:srgbClr val="D1012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COMMUNITY-BASED</a:t>
            </a:r>
          </a:p>
          <a:p>
            <a:pPr>
              <a:defRPr sz="1700" b="1">
                <a:solidFill>
                  <a:srgbClr val="D1012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PROGRAMS</a:t>
            </a:r>
          </a:p>
          <a:p>
            <a:endParaRPr sz="1700" b="1" dirty="0">
              <a:solidFill>
                <a:srgbClr val="D1012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WOMEN’S ACADEMY</a:t>
            </a:r>
          </a:p>
          <a:p>
            <a:pPr>
              <a:defRPr sz="15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(ages 18</a:t>
            </a:r>
            <a:r>
              <a:rPr dirty="0" smtClean="0"/>
              <a:t>+)</a:t>
            </a:r>
            <a:endParaRPr lang="en-US" dirty="0" smtClean="0"/>
          </a:p>
          <a:p>
            <a:pPr>
              <a:defRPr sz="1500" i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>
              <a:defRPr sz="15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YOUTH ACADEMY</a:t>
            </a:r>
          </a:p>
          <a:p>
            <a:pPr>
              <a:defRPr sz="15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/>
              <a:t>(ages </a:t>
            </a:r>
            <a:r>
              <a:rPr lang="en-US" dirty="0" smtClean="0"/>
              <a:t>14+)</a:t>
            </a:r>
            <a:endParaRPr lang="en-US" dirty="0"/>
          </a:p>
          <a:p>
            <a:pPr>
              <a:defRPr sz="1500" i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b="1" dirty="0"/>
          </a:p>
        </p:txBody>
      </p:sp>
      <p:sp>
        <p:nvSpPr>
          <p:cNvPr id="294" name="Shape 208"/>
          <p:cNvSpPr txBox="1"/>
          <p:nvPr/>
        </p:nvSpPr>
        <p:spPr>
          <a:xfrm>
            <a:off x="5964687" y="2632504"/>
            <a:ext cx="2624703" cy="319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defRPr sz="1700" b="1">
                <a:solidFill>
                  <a:srgbClr val="D1012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WELLSPRING LIVING INSTITUTE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</a:t>
            </a:r>
            <a:endParaRPr sz="1600" dirty="0"/>
          </a:p>
          <a:p>
            <a:pPr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Training, Education &amp; Awareness</a:t>
            </a:r>
          </a:p>
          <a:p>
            <a:endParaRPr sz="15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Governmental/Legislative Consultation</a:t>
            </a:r>
          </a:p>
          <a:p>
            <a:endParaRPr sz="15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Corporate, Civic &amp; Charity Partnerships</a:t>
            </a:r>
          </a:p>
          <a:p>
            <a:endParaRPr sz="15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Becoming a National Voice of Leadership</a:t>
            </a:r>
          </a:p>
        </p:txBody>
      </p:sp>
      <p:pic>
        <p:nvPicPr>
          <p:cNvPr id="295" name="Shape 209" descr="Shape 20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0408" y="6052577"/>
            <a:ext cx="1262475" cy="432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hape 210" descr="Shape 2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97" y="0"/>
            <a:ext cx="9159580" cy="142702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11"/>
          <p:cNvSpPr txBox="1"/>
          <p:nvPr/>
        </p:nvSpPr>
        <p:spPr>
          <a:xfrm>
            <a:off x="1011400" y="226891"/>
            <a:ext cx="7509300" cy="973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lnSpc>
                <a:spcPct val="115000"/>
              </a:lnSpc>
              <a:defRPr sz="4700" b="1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Our Programs &amp; Services</a:t>
            </a:r>
          </a:p>
        </p:txBody>
      </p:sp>
      <p:sp>
        <p:nvSpPr>
          <p:cNvPr id="12" name="Google Shape;242;p44"/>
          <p:cNvSpPr/>
          <p:nvPr/>
        </p:nvSpPr>
        <p:spPr>
          <a:xfrm>
            <a:off x="5576825" y="1778550"/>
            <a:ext cx="3391200" cy="45822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Our programs are designed to provide proper, individualized care for this population. </a:t>
            </a: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We offer comprehensive care, focusing on healing the mind, body, &amp; spirit through:</a:t>
            </a: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Trauma-Informed Care</a:t>
            </a: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Education</a:t>
            </a: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Helvetica Neue" panose="020B0604020202020204" charset="0"/>
                <a:ea typeface="Arimo"/>
                <a:cs typeface="Arimo"/>
                <a:sym typeface="Arimo"/>
              </a:rPr>
              <a:t>Personal &amp; Professional Development</a:t>
            </a:r>
            <a:endParaRPr sz="2000" dirty="0">
              <a:solidFill>
                <a:schemeClr val="dk1"/>
              </a:solidFill>
              <a:latin typeface="Helvetica Neue" panose="020B0604020202020204" charset="0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Helvetica Neue"/>
              <a:buNone/>
            </a:pPr>
            <a:endParaRPr sz="1800" b="1" dirty="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51363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5" descr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5"/>
          <p:cNvSpPr txBox="1"/>
          <p:nvPr/>
        </p:nvSpPr>
        <p:spPr>
          <a:xfrm>
            <a:off x="540399" y="2774725"/>
            <a:ext cx="8301600" cy="3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2017-2018,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served </a:t>
            </a:r>
            <a:r>
              <a:rPr lang="en-US" sz="1800" b="1" i="0" u="none" strike="noStrike" cap="none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44 girls 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through GRP by providing: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SAFE RESIDENTIAL ENVIRONMENT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COMPREHENSIVE TRAUMA INFORMED CARE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EVIDENCE-BASED THERAPY: INDIVIDUALIZED, GROUP, AND FAMILY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MANAGEMENT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INDIVIDUALIZED HYBRID TREATMENT SCHOOL 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LIFE SKILLS DEVELOPMENT</a:t>
            </a:r>
            <a:endParaRPr dirty="0"/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CULTURALLY RELEVANT FIELD TRIPS AND EXPERIENCES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Each participant stays up to 13 months</a:t>
            </a:r>
            <a:endParaRPr dirty="0"/>
          </a:p>
        </p:txBody>
      </p:sp>
      <p:pic>
        <p:nvPicPr>
          <p:cNvPr id="249" name="Google Shape;249;p45" descr="Shape 1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7645" y="6156488"/>
            <a:ext cx="338420" cy="32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5"/>
          <p:cNvSpPr txBox="1"/>
          <p:nvPr/>
        </p:nvSpPr>
        <p:spPr>
          <a:xfrm>
            <a:off x="6201150" y="6309295"/>
            <a:ext cx="25320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Helvetica Neue"/>
              <a:buNone/>
            </a:pPr>
            <a:r>
              <a:rPr lang="en-US" sz="1400" b="1" i="0" u="none" strike="noStrike" cap="none" dirty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RESIDENTIAL CARE</a:t>
            </a:r>
            <a:endParaRPr dirty="0"/>
          </a:p>
        </p:txBody>
      </p:sp>
      <p:grpSp>
        <p:nvGrpSpPr>
          <p:cNvPr id="251" name="Google Shape;251;p45"/>
          <p:cNvGrpSpPr/>
          <p:nvPr/>
        </p:nvGrpSpPr>
        <p:grpSpPr>
          <a:xfrm>
            <a:off x="5264496" y="281197"/>
            <a:ext cx="3577500" cy="2249700"/>
            <a:chOff x="-1" y="-1"/>
            <a:chExt cx="3577500" cy="2249700"/>
          </a:xfrm>
        </p:grpSpPr>
        <p:sp>
          <p:nvSpPr>
            <p:cNvPr id="252" name="Google Shape;252;p45"/>
            <p:cNvSpPr/>
            <p:nvPr/>
          </p:nvSpPr>
          <p:spPr>
            <a:xfrm>
              <a:off x="-1" y="-1"/>
              <a:ext cx="3577500" cy="2249700"/>
            </a:xfrm>
            <a:prstGeom prst="rect">
              <a:avLst/>
            </a:prstGeom>
            <a:solidFill>
              <a:srgbClr val="EFEFEF"/>
            </a:solidFill>
            <a:ln w="9525" cap="flat" cmpd="sng">
              <a:solidFill>
                <a:srgbClr val="1F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00"/>
                <a:buFont typeface="Helvetica Neue"/>
                <a:buNone/>
              </a:pPr>
              <a:endParaRPr sz="1800" b="1" i="0" u="none" strike="noStrike" cap="none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3" name="Google Shape;253;p45"/>
            <p:cNvSpPr txBox="1"/>
            <p:nvPr/>
          </p:nvSpPr>
          <p:spPr>
            <a:xfrm>
              <a:off x="-1" y="160440"/>
              <a:ext cx="3577500" cy="19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89% </a:t>
              </a:r>
              <a:r>
                <a:rPr lang="en-US" sz="1800" b="1" i="0" u="none" strike="noStrike" cap="none" dirty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of participants demonstrate decrease in trauma symptoms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00"/>
                <a:buFont typeface="Helvetica Neue"/>
                <a:buNone/>
              </a:pPr>
              <a:endParaRPr sz="1800" b="1" i="0" u="none" strike="noStrike" cap="none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 dirty="0" smtClean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84% </a:t>
              </a:r>
              <a:r>
                <a:rPr lang="en-US" sz="1800" b="1" i="0" u="none" strike="noStrike" cap="none" dirty="0">
                  <a:solidFill>
                    <a:schemeClr val="accent4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of participants achieve measurable stability</a:t>
              </a: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2703</Words>
  <Application>Microsoft Office PowerPoint</Application>
  <PresentationFormat>On-screen Show (4:3)</PresentationFormat>
  <Paragraphs>454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Avenir Next</vt:lpstr>
      <vt:lpstr>Cabin</vt:lpstr>
      <vt:lpstr>Helvetica</vt:lpstr>
      <vt:lpstr>Times New Roman</vt:lpstr>
      <vt:lpstr>Avenir Heavy</vt:lpstr>
      <vt:lpstr>Helvetica Neue</vt:lpstr>
      <vt:lpstr>Tahoma</vt:lpstr>
      <vt:lpstr>Impact</vt:lpstr>
      <vt:lpstr>Calibri</vt:lpstr>
      <vt:lpstr>Helvetica Light</vt:lpstr>
      <vt:lpstr>Arimo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Wellspring</dc:creator>
  <cp:lastModifiedBy>User</cp:lastModifiedBy>
  <cp:revision>36</cp:revision>
  <dcterms:modified xsi:type="dcterms:W3CDTF">2019-03-08T15:47:12Z</dcterms:modified>
</cp:coreProperties>
</file>